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707" r:id="rId6"/>
    <p:sldMasterId id="2147483743" r:id="rId7"/>
    <p:sldMasterId id="2147483752" r:id="rId8"/>
    <p:sldMasterId id="2147483759" r:id="rId9"/>
  </p:sldMasterIdLst>
  <p:notesMasterIdLst>
    <p:notesMasterId r:id="rId41"/>
  </p:notesMasterIdLst>
  <p:sldIdLst>
    <p:sldId id="316" r:id="rId10"/>
    <p:sldId id="272" r:id="rId11"/>
    <p:sldId id="274" r:id="rId12"/>
    <p:sldId id="315" r:id="rId13"/>
    <p:sldId id="278" r:id="rId14"/>
    <p:sldId id="277" r:id="rId15"/>
    <p:sldId id="279" r:id="rId16"/>
    <p:sldId id="257" r:id="rId17"/>
    <p:sldId id="266" r:id="rId18"/>
    <p:sldId id="260" r:id="rId19"/>
    <p:sldId id="264" r:id="rId20"/>
    <p:sldId id="267" r:id="rId21"/>
    <p:sldId id="268" r:id="rId22"/>
    <p:sldId id="261" r:id="rId23"/>
    <p:sldId id="259" r:id="rId24"/>
    <p:sldId id="265" r:id="rId25"/>
    <p:sldId id="269" r:id="rId26"/>
    <p:sldId id="271" r:id="rId27"/>
    <p:sldId id="270" r:id="rId28"/>
    <p:sldId id="319" r:id="rId29"/>
    <p:sldId id="318" r:id="rId30"/>
    <p:sldId id="310" r:id="rId31"/>
    <p:sldId id="317" r:id="rId32"/>
    <p:sldId id="311" r:id="rId33"/>
    <p:sldId id="313" r:id="rId34"/>
    <p:sldId id="312" r:id="rId35"/>
    <p:sldId id="280" r:id="rId36"/>
    <p:sldId id="283" r:id="rId37"/>
    <p:sldId id="320" r:id="rId38"/>
    <p:sldId id="282" r:id="rId39"/>
    <p:sldId id="28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7"/>
    <a:srgbClr val="444444"/>
    <a:srgbClr val="FCE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 autoAdjust="0"/>
    <p:restoredTop sz="79847" autoAdjust="0"/>
  </p:normalViewPr>
  <p:slideViewPr>
    <p:cSldViewPr snapToGrid="0">
      <p:cViewPr varScale="1">
        <p:scale>
          <a:sx n="166" d="100"/>
          <a:sy n="166" d="100"/>
        </p:scale>
        <p:origin x="3144" y="184"/>
      </p:cViewPr>
      <p:guideLst/>
    </p:cSldViewPr>
  </p:slideViewPr>
  <p:outlineViewPr>
    <p:cViewPr>
      <p:scale>
        <a:sx n="33" d="100"/>
        <a:sy n="33" d="100"/>
      </p:scale>
      <p:origin x="0" y="-13912"/>
    </p:cViewPr>
  </p:outlin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352D-F7D5-42C8-9B0D-DE0EFF33D08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FE36B-D415-4EF6-86B1-E185B5D32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3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2" name="Google Shape;82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45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21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52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5CD24-15E0-E0DD-D0F3-878BAAC4FB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DA7AED-DE9F-4858-8187-ED77FDDB0E9C}" type="slidenum">
              <a:t>22</a:t>
            </a:fld>
            <a:endParaRPr lang="en-US"/>
          </a:p>
        </p:txBody>
      </p:sp>
      <p:sp>
        <p:nvSpPr>
          <p:cNvPr id="2" name="Google Shape;173;g2f1cf523fe6_0_42:notes 2">
            <a:extLst>
              <a:ext uri="{FF2B5EF4-FFF2-40B4-BE49-F238E27FC236}">
                <a16:creationId xmlns:a16="http://schemas.microsoft.com/office/drawing/2014/main" id="{E9A8AA13-66CA-B6DD-CF6A-18534B8581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Google Shape;174;g2f1cf523fe6_0_42:notes 2">
            <a:extLst>
              <a:ext uri="{FF2B5EF4-FFF2-40B4-BE49-F238E27FC236}">
                <a16:creationId xmlns:a16="http://schemas.microsoft.com/office/drawing/2014/main" id="{EB39CF9A-F104-9DB5-319C-9CF86AA1B2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 wrap="square" lIns="91440" tIns="91440" rIns="91440" bIns="91440" anchor="t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4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25350-4E40-7AC6-5B3E-411815975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8C732-8C2B-15E3-8CED-4682539ED6B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DA7AED-DE9F-4858-8187-ED77FDDB0E9C}" type="slidenum">
              <a:t>23</a:t>
            </a:fld>
            <a:endParaRPr lang="en-US"/>
          </a:p>
        </p:txBody>
      </p:sp>
      <p:sp>
        <p:nvSpPr>
          <p:cNvPr id="2" name="Google Shape;173;g2f1cf523fe6_0_42:notes 2">
            <a:extLst>
              <a:ext uri="{FF2B5EF4-FFF2-40B4-BE49-F238E27FC236}">
                <a16:creationId xmlns:a16="http://schemas.microsoft.com/office/drawing/2014/main" id="{6A5FBF0F-B55D-3C24-6A0B-5F5740AF8B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Google Shape;174;g2f1cf523fe6_0_42:notes 2">
            <a:extLst>
              <a:ext uri="{FF2B5EF4-FFF2-40B4-BE49-F238E27FC236}">
                <a16:creationId xmlns:a16="http://schemas.microsoft.com/office/drawing/2014/main" id="{F7EF4D53-8AE4-0AD5-303E-D7A35309EF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 wrap="square" lIns="91440" tIns="91440" rIns="91440" bIns="91440" anchor="t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8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5CD24-15E0-E0DD-D0F3-878BAAC4FB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DA7AED-DE9F-4858-8187-ED77FDDB0E9C}" type="slidenum">
              <a:t>24</a:t>
            </a:fld>
            <a:endParaRPr lang="en-US"/>
          </a:p>
        </p:txBody>
      </p:sp>
      <p:sp>
        <p:nvSpPr>
          <p:cNvPr id="2" name="Google Shape;173;g2f1cf523fe6_0_42:notes 2">
            <a:extLst>
              <a:ext uri="{FF2B5EF4-FFF2-40B4-BE49-F238E27FC236}">
                <a16:creationId xmlns:a16="http://schemas.microsoft.com/office/drawing/2014/main" id="{E9A8AA13-66CA-B6DD-CF6A-18534B8581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Google Shape;174;g2f1cf523fe6_0_42:notes 2">
            <a:extLst>
              <a:ext uri="{FF2B5EF4-FFF2-40B4-BE49-F238E27FC236}">
                <a16:creationId xmlns:a16="http://schemas.microsoft.com/office/drawing/2014/main" id="{EB39CF9A-F104-9DB5-319C-9CF86AA1B2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 wrap="square" lIns="91440" tIns="91440" rIns="91440" bIns="91440" anchor="t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55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5CD24-15E0-E0DD-D0F3-878BAAC4FB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DA7AED-DE9F-4858-8187-ED77FDDB0E9C}" type="slidenum">
              <a:t>25</a:t>
            </a:fld>
            <a:endParaRPr lang="en-US"/>
          </a:p>
        </p:txBody>
      </p:sp>
      <p:sp>
        <p:nvSpPr>
          <p:cNvPr id="2" name="Google Shape;173;g2f1cf523fe6_0_42:notes 2">
            <a:extLst>
              <a:ext uri="{FF2B5EF4-FFF2-40B4-BE49-F238E27FC236}">
                <a16:creationId xmlns:a16="http://schemas.microsoft.com/office/drawing/2014/main" id="{E9A8AA13-66CA-B6DD-CF6A-18534B8581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Google Shape;174;g2f1cf523fe6_0_42:notes 2">
            <a:extLst>
              <a:ext uri="{FF2B5EF4-FFF2-40B4-BE49-F238E27FC236}">
                <a16:creationId xmlns:a16="http://schemas.microsoft.com/office/drawing/2014/main" id="{EB39CF9A-F104-9DB5-319C-9CF86AA1B2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 wrap="square" lIns="91440" tIns="91440" rIns="91440" bIns="91440" anchor="t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29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5CD24-15E0-E0DD-D0F3-878BAAC4FB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DA7AED-DE9F-4858-8187-ED77FDDB0E9C}" type="slidenum">
              <a:t>26</a:t>
            </a:fld>
            <a:endParaRPr lang="en-US"/>
          </a:p>
        </p:txBody>
      </p:sp>
      <p:sp>
        <p:nvSpPr>
          <p:cNvPr id="2" name="Google Shape;173;g2f1cf523fe6_0_42:notes 2">
            <a:extLst>
              <a:ext uri="{FF2B5EF4-FFF2-40B4-BE49-F238E27FC236}">
                <a16:creationId xmlns:a16="http://schemas.microsoft.com/office/drawing/2014/main" id="{E9A8AA13-66CA-B6DD-CF6A-18534B8581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Google Shape;174;g2f1cf523fe6_0_42:notes 2">
            <a:extLst>
              <a:ext uri="{FF2B5EF4-FFF2-40B4-BE49-F238E27FC236}">
                <a16:creationId xmlns:a16="http://schemas.microsoft.com/office/drawing/2014/main" id="{EB39CF9A-F104-9DB5-319C-9CF86AA1B2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 wrap="square" lIns="91440" tIns="91440" rIns="91440" bIns="91440" anchor="t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2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1200" i="0" dirty="0">
              <a:solidFill>
                <a:srgbClr val="202A43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9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4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4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78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FE36B-D415-4EF6-86B1-E185B5D320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5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ght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E691-686F-4777-A61F-6568BA70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32989"/>
            <a:ext cx="7616825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3B67F-6B04-4CA6-9727-13857A99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12714"/>
            <a:ext cx="7616825" cy="1500187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81896-FBB4-4BEF-B4CD-E8DFF5A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3C6E-FF02-4E86-9491-25B705CA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E1F2F-82BF-43C6-B9AD-E190AF7A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89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Single Content w/label - bottom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2019-9409-49D2-AF10-6DA6878C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121522-2E46-A612-6E63-FDE95E18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2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6634ED-F6E7-1EED-4F81-84634B073D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FB07-A2A7-46F6-95CB-66C9674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C36E-829F-45AD-91E3-E102B60D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10F4-0C9A-4D8D-BBDD-2B072FD9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75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ight - Two Content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2C7-E6A8-44BE-BD57-26E872D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CD40-18B8-4B2E-955C-F1EB7FB34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F922A-C9A4-4BDA-A2E6-F4BF57BA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CF2F-0063-4EEE-9888-20BE44B7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3274-FE2D-4507-AB61-F2DFFC0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4251-247A-43BB-B5B3-EEB4140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66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ight - Two Content - top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2C7-E6A8-44BE-BD57-26E872D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CD40-18B8-4B2E-955C-F1EB7FB34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F922A-C9A4-4BDA-A2E6-F4BF57BA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CF2F-0063-4EEE-9888-20BE44B7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3274-FE2D-4507-AB61-F2DFFC0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4251-247A-43BB-B5B3-EEB4140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ight - Two Content - bottom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2C7-E6A8-44BE-BD57-26E872D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CD40-18B8-4B2E-955C-F1EB7FB34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F922A-C9A4-4BDA-A2E6-F4BF57BA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CF2F-0063-4EEE-9888-20BE44B7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3274-FE2D-4507-AB61-F2DFFC0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4251-247A-43BB-B5B3-EEB4140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0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Two Content w/label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2C7-E6A8-44BE-BD57-26E872D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22521C-AC4D-8E43-5118-7022D43B6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729F86F-3F51-930A-596A-5E6967D5B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4B0969-57CE-692B-6DE2-467675CD17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CF2F-0063-4EEE-9888-20BE44B7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3274-FE2D-4507-AB61-F2DFFC0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4251-247A-43BB-B5B3-EEB4140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3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Two Content w/label - top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2C7-E6A8-44BE-BD57-26E872D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E9549B-757A-54A0-18C9-1DD0A50EC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84E9A83-EB30-71E5-C160-1EA013FA6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A07922-FAE7-77E8-D703-159479ED8D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CF2F-0063-4EEE-9888-20BE44B7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3274-FE2D-4507-AB61-F2DFFC0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4251-247A-43BB-B5B3-EEB4140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52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Two Content w/label - bottom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2C7-E6A8-44BE-BD57-26E872D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D09E9F8-4D80-CFED-10AE-E573C9313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809039"/>
            <a:ext cx="5157787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C7A1415-88E3-B876-C6DF-FB64D4591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5A9BDE-2F6D-1B7F-10FF-4DBF96F67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CF2F-0063-4EEE-9888-20BE44B7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3274-FE2D-4507-AB61-F2DFFC0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4251-247A-43BB-B5B3-EEB4140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1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Two Content w/two labels - top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B753B0-EFDA-46C8-8DCF-FA48DBEF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F82B-997A-4077-A381-06F26740C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5BD671F-C462-41D3-B365-5E6242E9FB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5493934"/>
            <a:ext cx="5157787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E89E9-3CE2-4F72-91B5-18FB2A214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36B35EC-C6BD-411E-A6AD-D50705BE19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5493934"/>
            <a:ext cx="5183188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7E41A-0B95-45FB-9104-77953313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FF1A5-AE50-49BC-823C-EC7F840E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4EBEE-B8B0-4468-8328-64324E3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87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Two Content w/two labels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B753B0-EFDA-46C8-8DCF-FA48DBEF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F82B-997A-4077-A381-06F26740C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5BD671F-C462-41D3-B365-5E6242E9FB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5493934"/>
            <a:ext cx="5157787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E89E9-3CE2-4F72-91B5-18FB2A214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36B35EC-C6BD-411E-A6AD-D50705BE19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5493934"/>
            <a:ext cx="5183188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7E41A-0B95-45FB-9104-77953313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FF1A5-AE50-49BC-823C-EC7F840E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4EBEE-B8B0-4468-8328-64324E3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8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Two Content w/two labels - bottom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B753B0-EFDA-46C8-8DCF-FA48DBEF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F82B-997A-4077-A381-06F26740C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5BD671F-C462-41D3-B365-5E6242E9FB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5493934"/>
            <a:ext cx="5157787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E89E9-3CE2-4F72-91B5-18FB2A214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36B35EC-C6BD-411E-A6AD-D50705BE19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5493934"/>
            <a:ext cx="5183188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7E41A-0B95-45FB-9104-77953313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FF1A5-AE50-49BC-823C-EC7F840E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4EBEE-B8B0-4468-8328-64324E3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3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gh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E691-686F-4777-A61F-6568BA70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3298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3B67F-6B04-4CA6-9727-13857A99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12714"/>
            <a:ext cx="10515600" cy="1500187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81896-FBB4-4BEF-B4CD-E8DFF5A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3C6E-FF02-4E86-9491-25B705CA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E1F2F-82BF-43C6-B9AD-E190AF7A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99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ight - Curved Side sub-title and Single Content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BE6-7CEC-4E14-A8D4-B04E5ED3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7" y="1828800"/>
            <a:ext cx="393223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8DB2E-8EA6-40A3-99C3-54ECAD72D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047" y="3429000"/>
            <a:ext cx="3932237" cy="2439988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88EC-CF37-4FC9-B6DD-B4C033C0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17" y="457201"/>
            <a:ext cx="6930098" cy="540385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D318-EA35-4633-BB8E-16D3726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9F2C2-7D8A-45E6-A84B-52DA66B9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347E-BB78-4CCC-A40D-29807C2E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07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ight - Curved Side sub-title and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BE6-7CEC-4E14-A8D4-B04E5ED3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7" y="1828800"/>
            <a:ext cx="393223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8DB2E-8EA6-40A3-99C3-54ECAD72D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047" y="3429000"/>
            <a:ext cx="3932237" cy="2439988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88EC-CF37-4FC9-B6DD-B4C033C0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17" y="457201"/>
            <a:ext cx="6930098" cy="540385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D318-EA35-4633-BB8E-16D3726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9F2C2-7D8A-45E6-A84B-52DA66B9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347E-BB78-4CCC-A40D-29807C2E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2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ight - Side sub-title and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BE6-7CEC-4E14-A8D4-B04E5ED3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7" y="1828800"/>
            <a:ext cx="393223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8DB2E-8EA6-40A3-99C3-54ECAD72D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047" y="3429000"/>
            <a:ext cx="3932237" cy="24399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88EC-CF37-4FC9-B6DD-B4C033C0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17" y="457201"/>
            <a:ext cx="6930098" cy="540385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D318-EA35-4633-BB8E-16D3726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9F2C2-7D8A-45E6-A84B-52DA66B9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347E-BB78-4CCC-A40D-29807C2E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0F4E02-9DA3-31D3-F122-5BA61D664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A60D24E-17A4-4473-9C7A-AFC4754C39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593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ght - Two Content w/two labels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B753B0-EFDA-46C8-8DCF-FA48DBEF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F82B-997A-4077-A381-06F26740C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5BD671F-C462-41D3-B365-5E6242E9FB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5493934"/>
            <a:ext cx="5157787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E89E9-3CE2-4F72-91B5-18FB2A214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36B35EC-C6BD-411E-A6AD-D50705BE19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5493934"/>
            <a:ext cx="5183188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7E41A-0B95-45FB-9104-77953313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C39A-8968-4F08-A506-7D1C7E421857}" type="datetime1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FF1A5-AE50-49BC-823C-EC7F840E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4EBEE-B8B0-4468-8328-64324E3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DB-7C1D-4495-94DC-5D212A17A7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CCBC6D-7524-CCFC-5C3E-31C2E0B50244}"/>
              </a:ext>
            </a:extLst>
          </p:cNvPr>
          <p:cNvSpPr/>
          <p:nvPr userDrawn="1"/>
        </p:nvSpPr>
        <p:spPr>
          <a:xfrm>
            <a:off x="-2415382" y="1890712"/>
            <a:ext cx="4830763" cy="4830763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250149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rk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22F8-E41A-4DE3-B605-59E677738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1188" y="1122363"/>
            <a:ext cx="702781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D2421-A023-4499-9FB7-8E3B33A0C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1188" y="3602038"/>
            <a:ext cx="702781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 descr="United States Access Board Logo">
            <a:extLst>
              <a:ext uri="{FF2B5EF4-FFF2-40B4-BE49-F238E27FC236}">
                <a16:creationId xmlns:a16="http://schemas.microsoft.com/office/drawing/2014/main" id="{9C10DC4E-7617-41BE-9E7A-1B9FEB025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234" y="1828801"/>
            <a:ext cx="3216166" cy="32003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6449-92F6-4222-8953-D8ED7E6A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5EB8-51FC-4597-9ED2-88F07F1D2A4A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4B17D-D1E1-4C4A-B4FF-1905E78B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DD891-E393-4294-9239-A8FB9C74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F9F9"/>
                </a:solidFill>
              </a:defRPr>
            </a:lvl1pPr>
          </a:lstStyle>
          <a:p>
            <a:fld id="{044A7FE0-3C4D-426E-9D9B-3221EE9FB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70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rk Title Slide - al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94AD-7748-4EBF-8193-827D11F3A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651" y="1122363"/>
            <a:ext cx="6944033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F110E-8CE2-4F8F-BB7E-0DFEDE5C1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51" y="3602038"/>
            <a:ext cx="6944033" cy="1655762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 descr="United States Access Board Logo">
            <a:extLst>
              <a:ext uri="{FF2B5EF4-FFF2-40B4-BE49-F238E27FC236}">
                <a16:creationId xmlns:a16="http://schemas.microsoft.com/office/drawing/2014/main" id="{C07EFE88-C35C-482F-B138-E4AA9EF17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7183" y="1828801"/>
            <a:ext cx="3216166" cy="32003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73046-CF6A-4C43-A415-D5804CA0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F6B8-88D0-4D11-87E5-7B86B32602D4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A26CD-49AD-40C1-98D6-6394994C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EDC7F-4E9B-4418-A8DB-DB5A0C08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3C13-3CB5-41DF-87A9-439A56BB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72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231-3E45-41A5-AC15-537B201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AD8D-C41F-4E58-945F-EA1FD39B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140-F12D-4404-BDA4-909B163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B3CD-733A-4D92-9EAC-88684596FF97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9128-8F45-434E-B036-C12FB9A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457F-B614-434F-96C9-862539E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7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ar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E458-38C7-4F7D-9B59-B598AB6C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37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B7C2F-F3E2-4EDB-A255-0FCCDE6B5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3427"/>
            <a:ext cx="105156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F143A-3106-403B-B0D5-7EF3B079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EB7F-49BC-4ADC-ACC8-B97B275CD0C0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628EE-139B-4AD9-8954-B7ED61B7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AD3E5-B6AC-4927-A721-D225382A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4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- Single Content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231-3E45-41A5-AC15-537B201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AD8D-C41F-4E58-945F-EA1FD39B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140-F12D-4404-BDA4-909B163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96F7-B9D5-4AB8-BB0C-CD8648772130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9128-8F45-434E-B036-C12FB9A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457F-B614-434F-96C9-862539E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88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2019-9409-49D2-AF10-6DA6878C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8F205-D595-445B-A84D-221110BDA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712"/>
            <a:ext cx="10515600" cy="466325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FB07-A2A7-46F6-95CB-66C9674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C36E-829F-45AD-91E3-E102B60D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10F4-0C9A-4D8D-BBDD-2B072FD9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35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- Single Content - top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231-3E45-41A5-AC15-537B201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AD8D-C41F-4E58-945F-EA1FD39B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140-F12D-4404-BDA4-909B163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D718-AB57-472F-BAA0-8696CD509E67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9128-8F45-434E-B036-C12FB9A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457F-B614-434F-96C9-862539E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2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- Single Content - bottom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231-3E45-41A5-AC15-537B201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AD8D-C41F-4E58-945F-EA1FD39B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140-F12D-4404-BDA4-909B163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4786-1285-448A-B261-7793F417BD77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9128-8F45-434E-B036-C12FB9A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457F-B614-434F-96C9-862539E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9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Single Content w/label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231-3E45-41A5-AC15-537B201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AD8D-C41F-4E58-945F-EA1FD39B8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2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838823-2526-7479-F030-4E1209F692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140-F12D-4404-BDA4-909B163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1E91-4AA6-470F-A299-726D144B711C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9128-8F45-434E-B036-C12FB9A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457F-B614-434F-96C9-862539E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59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Single Content w/label - top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231-3E45-41A5-AC15-537B201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0AEAB9-AC4A-B1C9-B728-116EF6B83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2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AC3ABA-F102-5435-E027-F8BFFE25FE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140-F12D-4404-BDA4-909B163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1D72-5FF4-4215-B4A9-A8ABD9986361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9128-8F45-434E-B036-C12FB9A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457F-B614-434F-96C9-862539E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3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Single Content w/label - bottom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231-3E45-41A5-AC15-537B201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77CC0F-361D-C397-B2DC-5D4B9855D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2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6A3EA8-9957-1AE6-6617-6BC9F594F2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140-F12D-4404-BDA4-909B163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AB93-43A1-413B-9419-4DA8CCCF1A70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9128-8F45-434E-B036-C12FB9A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457F-B614-434F-96C9-862539E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2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ark - Two Content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2C7-E6A8-44BE-BD57-26E872D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CD40-18B8-4B2E-955C-F1EB7FB34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F922A-C9A4-4BDA-A2E6-F4BF57BA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CF2F-0063-4EEE-9888-20BE44B7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AA78-68E0-4F8E-A7C5-917870397D6C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3274-FE2D-4507-AB61-F2DFFC0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4251-247A-43BB-B5B3-EEB4140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21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ark - Two Content - top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2C7-E6A8-44BE-BD57-26E872D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CD40-18B8-4B2E-955C-F1EB7FB34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F922A-C9A4-4BDA-A2E6-F4BF57BA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CF2F-0063-4EEE-9888-20BE44B7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31C60-9775-45BB-954F-76A5ABE6A2E7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3274-FE2D-4507-AB61-F2DFFC0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4251-247A-43BB-B5B3-EEB4140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97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ark - Two Content - bottom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2C7-E6A8-44BE-BD57-26E872D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CD40-18B8-4B2E-955C-F1EB7FB34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F922A-C9A4-4BDA-A2E6-F4BF57BA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CF2F-0063-4EEE-9888-20BE44B7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2B38-5D00-475B-9F6B-F86359C898BE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3274-FE2D-4507-AB61-F2DFFC0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4251-247A-43BB-B5B3-EEB4140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85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wo Content w/label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231-3E45-41A5-AC15-537B201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2B59C89-A629-5198-D975-363ECFE9B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5CEACD6-3900-7CA5-8D90-C6E76B1FB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838823-2526-7479-F030-4E1209F692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140-F12D-4404-BDA4-909B163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C1C0-19B8-45BB-A294-B103B9336A89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9128-8F45-434E-B036-C12FB9A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457F-B614-434F-96C9-862539E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5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wo Content w/label - top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231-3E45-41A5-AC15-537B201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AE31ECA-6ABD-545F-6AF7-4570179EF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BDE19DE-7E50-0E87-810B-2865004D1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AC3ABA-F102-5435-E027-F8BFFE25FE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140-F12D-4404-BDA4-909B163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4822-4E8B-436A-BF8D-D582FDCC716F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9128-8F45-434E-B036-C12FB9A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457F-B614-434F-96C9-862539E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46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Single Content - large bottom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16F5AFF-8809-4E5D-8B9A-CF613C6C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8F205-D595-445B-A84D-221110BD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FB07-A2A7-46F6-95CB-66C9674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50142" y="6356350"/>
            <a:ext cx="1831258" cy="365125"/>
          </a:xfrm>
        </p:spPr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C36E-829F-45AD-91E3-E102B60D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10F4-0C9A-4D8D-BBDD-2B072FD9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0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wo Content w/label - bottom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231-3E45-41A5-AC15-537B201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3992E7-1312-2307-F4DA-F9A77852C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5BB7C06-7794-6D0B-4FDC-158B89AA0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6A3EA8-9957-1AE6-6617-6BC9F594F2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140-F12D-4404-BDA4-909B163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02D7-A38D-4EE0-8BB1-A3D62A43A1DD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9128-8F45-434E-B036-C12FB9A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457F-B614-434F-96C9-862539E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- Two Content w/two labels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B753B0-EFDA-46C8-8DCF-FA48DBEF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F82B-997A-4077-A381-06F26740C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5BD671F-C462-41D3-B365-5E6242E9FB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5493934"/>
            <a:ext cx="5157787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E89E9-3CE2-4F72-91B5-18FB2A214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36B35EC-C6BD-411E-A6AD-D50705BE19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5493934"/>
            <a:ext cx="5183188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7E41A-0B95-45FB-9104-77953313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9C7E-DDC7-4E51-AE21-07C5191B9C36}" type="datetime1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FF1A5-AE50-49BC-823C-EC7F840E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4EBEE-B8B0-4468-8328-64324E3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4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- Two Content w/two labels - top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B753B0-EFDA-46C8-8DCF-FA48DBEF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F82B-997A-4077-A381-06F26740C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5BD671F-C462-41D3-B365-5E6242E9FB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5493934"/>
            <a:ext cx="5157787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E89E9-3CE2-4F72-91B5-18FB2A214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36B35EC-C6BD-411E-A6AD-D50705BE19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5493934"/>
            <a:ext cx="5183188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7E41A-0B95-45FB-9104-77953313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198C-FCB7-46D2-A314-96AE075B766A}" type="datetime1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FF1A5-AE50-49BC-823C-EC7F840E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4EBEE-B8B0-4468-8328-64324E3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8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- Two Content w/two labels - bottom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B753B0-EFDA-46C8-8DCF-FA48DBEF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F82B-997A-4077-A381-06F26740C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5BD671F-C462-41D3-B365-5E6242E9FB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5493934"/>
            <a:ext cx="5157787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E89E9-3CE2-4F72-91B5-18FB2A214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36B35EC-C6BD-411E-A6AD-D50705BE19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5493934"/>
            <a:ext cx="5183188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7E41A-0B95-45FB-9104-77953313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00FE-B7DC-440B-B57E-965F09AF8586}" type="datetime1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FF1A5-AE50-49BC-823C-EC7F840E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4EBEE-B8B0-4468-8328-64324E3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1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ark - Curved Side sub-title and Single Content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BE6-7CEC-4E14-A8D4-B04E5ED3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7" y="1828800"/>
            <a:ext cx="393223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8DB2E-8EA6-40A3-99C3-54ECAD72D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047" y="3429000"/>
            <a:ext cx="3932237" cy="24399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88EC-CF37-4FC9-B6DD-B4C033C0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17" y="457201"/>
            <a:ext cx="6930098" cy="5403850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D318-EA35-4633-BB8E-16D3726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B172-2B8C-4AF5-BA66-823FDC283DC4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9F2C2-7D8A-45E6-A84B-52DA66B9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347E-BB78-4CCC-A40D-29807C2E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16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Curved Side sub-title and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95D5648-DDC1-432D-8EEA-44CA72C4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7" y="1828800"/>
            <a:ext cx="393223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88EC-CF37-4FC9-B6DD-B4C033C0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17" y="457201"/>
            <a:ext cx="6930098" cy="5403850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C5AFD2C-7188-0E73-B7F5-B601F3217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047" y="3429000"/>
            <a:ext cx="3932237" cy="24399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D318-EA35-4633-BB8E-16D3726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C3FF-94E9-47D9-9D55-B47053483E2D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9F2C2-7D8A-45E6-A84B-52DA66B9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347E-BB78-4CCC-A40D-29807C2E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3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ark - Side sub-title and Single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BE6-7CEC-4E14-A8D4-B04E5ED3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7" y="1828800"/>
            <a:ext cx="393223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8DB2E-8EA6-40A3-99C3-54ECAD72D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047" y="3429000"/>
            <a:ext cx="3932237" cy="24399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88EC-CF37-4FC9-B6DD-B4C033C0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17" y="457201"/>
            <a:ext cx="6930098" cy="5403850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D318-EA35-4633-BB8E-16D3726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B172-2B8C-4AF5-BA66-823FDC283DC4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9F2C2-7D8A-45E6-A84B-52DA66B9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347E-BB78-4CCC-A40D-29807C2E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A7FE0-3C4D-426E-9D9B-3221EE9F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67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- Two Content w/two labels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B753B0-EFDA-46C8-8DCF-FA48DBEF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F82B-997A-4077-A381-06F26740C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5BD671F-C462-41D3-B365-5E6242E9FB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5493934"/>
            <a:ext cx="5157787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E89E9-3CE2-4F72-91B5-18FB2A214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36B35EC-C6BD-411E-A6AD-D50705BE19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5493934"/>
            <a:ext cx="5183188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7E41A-0B95-45FB-9104-77953313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FF1A5-AE50-49BC-823C-EC7F840E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4EBEE-B8B0-4468-8328-64324E3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19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0F4E02-9DA3-31D3-F122-5BA61D664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A60D24E-17A4-4473-9C7A-AFC4754C39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9685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utside Agency - Ligh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E691-686F-4777-A61F-6568BA70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3298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3B67F-6B04-4CA6-9727-13857A99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12714"/>
            <a:ext cx="10515600" cy="1500187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81896-FBB4-4BEF-B4CD-E8DFF5A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AAA7-62F8-4E8F-A58B-EBBD57F5C103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3C6E-FF02-4E86-9491-25B705CA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E1F2F-82BF-43C6-B9AD-E190AF7A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3C13-3CB5-41DF-87A9-439A56BB01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2740C3-3ADA-5A90-FF34-746B8C789CF4}"/>
              </a:ext>
            </a:extLst>
          </p:cNvPr>
          <p:cNvSpPr/>
          <p:nvPr userDrawn="1"/>
        </p:nvSpPr>
        <p:spPr>
          <a:xfrm>
            <a:off x="-3276600" y="168275"/>
            <a:ext cx="6553200" cy="6553200"/>
          </a:xfrm>
          <a:prstGeom prst="rect">
            <a:avLst/>
          </a:prstGeom>
          <a:blipFill dpi="0" rotWithShape="1">
            <a:blip r:embed="rId2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525624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- Single Content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2019-9409-49D2-AF10-6DA6878C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8F205-D595-445B-A84D-221110BD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FB07-A2A7-46F6-95CB-66C9674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C36E-829F-45AD-91E3-E102B60D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10F4-0C9A-4D8D-BBDD-2B072FD9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09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side Agency - Ligh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2019-9409-49D2-AF10-6DA6878C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8F205-D595-445B-A84D-221110BDA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712"/>
            <a:ext cx="10515600" cy="466325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FB07-A2A7-46F6-95CB-66C9674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D2E4-5186-4A19-BCA6-BA37438DD93C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C36E-829F-45AD-91E3-E102B60D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10F4-0C9A-4D8D-BBDD-2B072FD9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3C13-3CB5-41DF-87A9-439A56BB01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F8B2EF-DE4A-F01E-6327-F5A0D51F7D81}"/>
              </a:ext>
            </a:extLst>
          </p:cNvPr>
          <p:cNvSpPr/>
          <p:nvPr userDrawn="1"/>
        </p:nvSpPr>
        <p:spPr>
          <a:xfrm>
            <a:off x="-3276600" y="168275"/>
            <a:ext cx="6553200" cy="6553200"/>
          </a:xfrm>
          <a:prstGeom prst="rect">
            <a:avLst/>
          </a:prstGeom>
          <a:blipFill dpi="0" rotWithShape="1">
            <a:blip r:embed="rId2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2517916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side Agency - Light - Single Content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2019-9409-49D2-AF10-6DA6878C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8F205-D595-445B-A84D-221110BD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FB07-A2A7-46F6-95CB-66C9674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A220-E3AF-4581-9383-AADE20EA36C4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C36E-829F-45AD-91E3-E102B60D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10F4-0C9A-4D8D-BBDD-2B072FD9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3C13-3CB5-41DF-87A9-439A56BB01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E98DA7-ED75-5EA1-A80A-BE5A8457DD32}"/>
              </a:ext>
            </a:extLst>
          </p:cNvPr>
          <p:cNvSpPr/>
          <p:nvPr userDrawn="1"/>
        </p:nvSpPr>
        <p:spPr>
          <a:xfrm>
            <a:off x="-2415382" y="1890712"/>
            <a:ext cx="4830763" cy="4830763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86331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 Agency - Light - Single Content w/label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2019-9409-49D2-AF10-6DA6878C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5F710F-16DE-2EA1-4943-01A7BDF1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2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DC441-E605-DAE8-B891-58C8B94B642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FB07-A2A7-46F6-95CB-66C9674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ACCD-47F2-48C6-811C-61BA7B9FE539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C36E-829F-45AD-91E3-E102B60D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10F4-0C9A-4D8D-BBDD-2B072FD9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3C13-3CB5-41DF-87A9-439A56BB01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AE250F-6421-46E1-6123-D23D2D9E9E12}"/>
              </a:ext>
            </a:extLst>
          </p:cNvPr>
          <p:cNvSpPr/>
          <p:nvPr userDrawn="1"/>
        </p:nvSpPr>
        <p:spPr>
          <a:xfrm>
            <a:off x="-2415382" y="1890712"/>
            <a:ext cx="4830763" cy="4830763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346067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utside Agency - Light - Two Content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2C7-E6A8-44BE-BD57-26E872D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CD40-18B8-4B2E-955C-F1EB7FB34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F922A-C9A4-4BDA-A2E6-F4BF57BA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CF2F-0063-4EEE-9888-20BE44B7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D152-A729-4E98-8AD9-B60AF96B26F8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3274-FE2D-4507-AB61-F2DFFC0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4251-247A-43BB-B5B3-EEB4140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DB-7C1D-4495-94DC-5D212A17A7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4EFF98-03D0-A6FF-4F6C-6CDBEBAC1BD2}"/>
              </a:ext>
            </a:extLst>
          </p:cNvPr>
          <p:cNvSpPr/>
          <p:nvPr userDrawn="1"/>
        </p:nvSpPr>
        <p:spPr>
          <a:xfrm>
            <a:off x="-2415382" y="1890712"/>
            <a:ext cx="4830763" cy="4830763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399178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 Agency - Light - Two Content w/label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2C7-E6A8-44BE-BD57-26E872D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22521C-AC4D-8E43-5118-7022D43B6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729F86F-3F51-930A-596A-5E6967D5B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4B0969-57CE-692B-6DE2-467675CD17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CF2F-0063-4EEE-9888-20BE44B7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9332-3BE0-42DF-BA82-542A6EED52B6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3274-FE2D-4507-AB61-F2DFFC0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4251-247A-43BB-B5B3-EEB4140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DB-7C1D-4495-94DC-5D212A17A7E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83F552-5A7A-F1DB-C0B0-07704A1DB062}"/>
              </a:ext>
            </a:extLst>
          </p:cNvPr>
          <p:cNvSpPr/>
          <p:nvPr userDrawn="1"/>
        </p:nvSpPr>
        <p:spPr>
          <a:xfrm>
            <a:off x="-2415382" y="1890712"/>
            <a:ext cx="4830763" cy="4830763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1124453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wo Content w/two labels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B753B0-EFDA-46C8-8DCF-FA48DBEF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F82B-997A-4077-A381-06F26740C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5BD671F-C462-41D3-B365-5E6242E9FB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5493934"/>
            <a:ext cx="5157787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E89E9-3CE2-4F72-91B5-18FB2A214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36B35EC-C6BD-411E-A6AD-D50705BE19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5493934"/>
            <a:ext cx="5183188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7E41A-0B95-45FB-9104-77953313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C39A-8968-4F08-A506-7D1C7E421857}" type="datetime1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FF1A5-AE50-49BC-823C-EC7F840E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4EBEE-B8B0-4468-8328-64324E3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DB-7C1D-4495-94DC-5D212A17A7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CCBC6D-7524-CCFC-5C3E-31C2E0B50244}"/>
              </a:ext>
            </a:extLst>
          </p:cNvPr>
          <p:cNvSpPr/>
          <p:nvPr userDrawn="1"/>
        </p:nvSpPr>
        <p:spPr>
          <a:xfrm>
            <a:off x="-2415382" y="1890712"/>
            <a:ext cx="4830763" cy="4830763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3762134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utside Agency - Dark Section Header">
    <p:bg>
      <p:bgPr>
        <a:gradFill>
          <a:gsLst>
            <a:gs pos="0">
              <a:schemeClr val="bg2">
                <a:lumMod val="25000"/>
              </a:schemeClr>
            </a:gs>
            <a:gs pos="100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E458-38C7-4F7D-9B59-B598AB6C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370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B7C2F-F3E2-4EDB-A255-0FCCDE6B5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3427"/>
            <a:ext cx="105156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F143A-3106-403B-B0D5-7EF3B079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EB7F-49BC-4ADC-ACC8-B97B275CD0C0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628EE-139B-4AD9-8954-B7ED61B7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AD3E5-B6AC-4927-A721-D225382A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44A7FE0-3C4D-426E-9D9B-3221EE9FB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0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side Agency - Dark - Single Content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231-3E45-41A5-AC15-537B201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AD8D-C41F-4E58-945F-EA1FD39B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140-F12D-4404-BDA4-909B163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96F7-B9D5-4AB8-BB0C-CD8648772130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9128-8F45-434E-B036-C12FB9A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457F-B614-434F-96C9-862539E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44A7FE0-3C4D-426E-9D9B-3221EE9FB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5BFDE-9B56-4D47-8235-9B09516041EF}"/>
              </a:ext>
            </a:extLst>
          </p:cNvPr>
          <p:cNvSpPr/>
          <p:nvPr userDrawn="1"/>
        </p:nvSpPr>
        <p:spPr>
          <a:xfrm>
            <a:off x="63500" y="44450"/>
            <a:ext cx="1558926" cy="155892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873498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 Agency - Dark - Single Content w/label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231-3E45-41A5-AC15-537B201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AD8D-C41F-4E58-945F-EA1FD39B8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249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838823-2526-7479-F030-4E1209F692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140-F12D-4404-BDA4-909B163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1E91-4AA6-470F-A299-726D144B711C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9128-8F45-434E-B036-C12FB9A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457F-B614-434F-96C9-862539E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44A7FE0-3C4D-426E-9D9B-3221EE9FB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7AAC1F-BEA3-9E4D-4607-B39C6D1322F1}"/>
              </a:ext>
            </a:extLst>
          </p:cNvPr>
          <p:cNvSpPr/>
          <p:nvPr userDrawn="1"/>
        </p:nvSpPr>
        <p:spPr>
          <a:xfrm>
            <a:off x="63500" y="44450"/>
            <a:ext cx="1558926" cy="155892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2387035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utside Agency - Dark - Two Content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2C7-E6A8-44BE-BD57-26E872D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CD40-18B8-4B2E-955C-F1EB7FB34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F922A-C9A4-4BDA-A2E6-F4BF57BA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CF2F-0063-4EEE-9888-20BE44B7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AA78-68E0-4F8E-A7C5-917870397D6C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3274-FE2D-4507-AB61-F2DFFC0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4251-247A-43BB-B5B3-EEB4140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44A7FE0-3C4D-426E-9D9B-3221EE9FB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B59289-6844-28D5-F923-AD8FEDF6BC56}"/>
              </a:ext>
            </a:extLst>
          </p:cNvPr>
          <p:cNvSpPr/>
          <p:nvPr userDrawn="1"/>
        </p:nvSpPr>
        <p:spPr>
          <a:xfrm>
            <a:off x="63500" y="44450"/>
            <a:ext cx="1558926" cy="155892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561745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- Single Content - top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2019-9409-49D2-AF10-6DA6878C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8F205-D595-445B-A84D-221110BD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FB07-A2A7-46F6-95CB-66C9674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C36E-829F-45AD-91E3-E102B60D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10F4-0C9A-4D8D-BBDD-2B072FD9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62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 Agency - Dark - Two Content w/label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F231-3E45-41A5-AC15-537B201C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2B59C89-A629-5198-D975-363ECFE9B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5CEACD6-3900-7CA5-8D90-C6E76B1FB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838823-2526-7479-F030-4E1209F692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D140-F12D-4404-BDA4-909B163D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C1C0-19B8-45BB-A294-B103B9336A89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9128-8F45-434E-B036-C12FB9A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457F-B614-434F-96C9-862539E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44A7FE0-3C4D-426E-9D9B-3221EE9FB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97371F-78B0-1368-64D4-9371559DEF9C}"/>
              </a:ext>
            </a:extLst>
          </p:cNvPr>
          <p:cNvSpPr/>
          <p:nvPr userDrawn="1"/>
        </p:nvSpPr>
        <p:spPr>
          <a:xfrm>
            <a:off x="63500" y="44450"/>
            <a:ext cx="1558926" cy="155892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1818721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side Agency - Dark - Two Content w/two labels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B753B0-EFDA-46C8-8DCF-FA48DBEF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F82B-997A-4077-A381-06F26740C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5BD671F-C462-41D3-B365-5E6242E9FB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5493934"/>
            <a:ext cx="5157787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E89E9-3CE2-4F72-91B5-18FB2A214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36B35EC-C6BD-411E-A6AD-D50705BE19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5493934"/>
            <a:ext cx="5183188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7E41A-0B95-45FB-9104-77953313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9C7E-DDC7-4E51-AE21-07C5191B9C36}" type="datetime1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FF1A5-AE50-49BC-823C-EC7F840E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4EBEE-B8B0-4468-8328-64324E3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44A7FE0-3C4D-426E-9D9B-3221EE9FB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43EF73-2A6B-4355-C53E-B70546E594CF}"/>
              </a:ext>
            </a:extLst>
          </p:cNvPr>
          <p:cNvSpPr/>
          <p:nvPr userDrawn="1"/>
        </p:nvSpPr>
        <p:spPr>
          <a:xfrm>
            <a:off x="63500" y="44450"/>
            <a:ext cx="1558926" cy="155892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9502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 Agency - Dark - Curved Side sub-title and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95D5648-DDC1-432D-8EEA-44CA72C4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7" y="1828800"/>
            <a:ext cx="393223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88EC-CF37-4FC9-B6DD-B4C033C0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17" y="457201"/>
            <a:ext cx="6930098" cy="540385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C5AFD2C-7188-0E73-B7F5-B601F3217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047" y="3429000"/>
            <a:ext cx="3932237" cy="24399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D318-EA35-4633-BB8E-16D3726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C3FF-94E9-47D9-9D55-B47053483E2D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9F2C2-7D8A-45E6-A84B-52DA66B9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347E-BB78-4CCC-A40D-29807C2E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44A7FE0-3C4D-426E-9D9B-3221EE9FB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177B99-0123-3653-DCB0-CF5CD62256B6}"/>
              </a:ext>
            </a:extLst>
          </p:cNvPr>
          <p:cNvSpPr/>
          <p:nvPr userDrawn="1"/>
        </p:nvSpPr>
        <p:spPr>
          <a:xfrm>
            <a:off x="-3276600" y="168275"/>
            <a:ext cx="6553200" cy="6553200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164367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utside Agency - Dark - Side sub-title and Single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BE6-7CEC-4E14-A8D4-B04E5ED3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7" y="1828800"/>
            <a:ext cx="393223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8DB2E-8EA6-40A3-99C3-54ECAD72D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047" y="3429000"/>
            <a:ext cx="3932237" cy="24399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88EC-CF37-4FC9-B6DD-B4C033C0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17" y="457201"/>
            <a:ext cx="6930098" cy="540385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D318-EA35-4633-BB8E-16D3726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B172-2B8C-4AF5-BA66-823FDC283DC4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9F2C2-7D8A-45E6-A84B-52DA66B9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347E-BB78-4CCC-A40D-29807C2E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44A7FE0-3C4D-426E-9D9B-3221EE9FB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0A631C-A447-4C06-4B59-A64295BDCE01}"/>
              </a:ext>
            </a:extLst>
          </p:cNvPr>
          <p:cNvSpPr/>
          <p:nvPr userDrawn="1"/>
        </p:nvSpPr>
        <p:spPr>
          <a:xfrm>
            <a:off x="-3276600" y="168275"/>
            <a:ext cx="6553200" cy="6553200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3856647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 Agency - Light - Curved Side sub-title and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BE6-7CEC-4E14-A8D4-B04E5ED3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7" y="1828800"/>
            <a:ext cx="393223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8DB2E-8EA6-40A3-99C3-54ECAD72D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047" y="3429000"/>
            <a:ext cx="3932237" cy="2439988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88EC-CF37-4FC9-B6DD-B4C033C0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17" y="457201"/>
            <a:ext cx="6930098" cy="540385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D318-EA35-4633-BB8E-16D3726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B385-3FB9-4C3E-B19D-49532993181B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9F2C2-7D8A-45E6-A84B-52DA66B9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347E-BB78-4CCC-A40D-29807C2E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DB-7C1D-4495-94DC-5D212A17A7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F4D540-F96E-345A-ACC8-AE013C277DF1}"/>
              </a:ext>
            </a:extLst>
          </p:cNvPr>
          <p:cNvSpPr/>
          <p:nvPr userDrawn="1"/>
        </p:nvSpPr>
        <p:spPr>
          <a:xfrm>
            <a:off x="8915400" y="168275"/>
            <a:ext cx="6553200" cy="6553200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4137137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 Agency - Light - Side sub-title and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BE6-7CEC-4E14-A8D4-B04E5ED3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7" y="1828800"/>
            <a:ext cx="393223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88EC-CF37-4FC9-B6DD-B4C033C0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17" y="457201"/>
            <a:ext cx="6930098" cy="540385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D318-EA35-4633-BB8E-16D3726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D29B-50A8-49EB-BC77-598442D051CA}" type="datetime1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9F2C2-7D8A-45E6-A84B-52DA66B9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347E-BB78-4CCC-A40D-29807C2E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D0DB-7C1D-4495-94DC-5D212A17A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C51885-4C54-FE02-4395-41DA294DF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047" y="3429000"/>
            <a:ext cx="3932237" cy="2439988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AA03F6-D28B-5125-7535-E0B5BEC2131C}"/>
              </a:ext>
            </a:extLst>
          </p:cNvPr>
          <p:cNvSpPr/>
          <p:nvPr userDrawn="1"/>
        </p:nvSpPr>
        <p:spPr>
          <a:xfrm>
            <a:off x="8915400" y="168275"/>
            <a:ext cx="6553200" cy="6553200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Agency Logo/Seal Placeholder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[change picture source, delete this text]</a:t>
            </a:r>
          </a:p>
        </p:txBody>
      </p:sp>
    </p:spTree>
    <p:extLst>
      <p:ext uri="{BB962C8B-B14F-4D97-AF65-F5344CB8AC3E}">
        <p14:creationId xmlns:p14="http://schemas.microsoft.com/office/powerpoint/2010/main" val="1688216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0F4E02-9DA3-31D3-F122-5BA61D664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A60D24E-17A4-4473-9C7A-AFC4754C39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9838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ark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22F8-E41A-4DE3-B605-59E677738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1188" y="1122363"/>
            <a:ext cx="702781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D2421-A023-4499-9FB7-8E3B33A0C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1188" y="3602038"/>
            <a:ext cx="702781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6449-92F6-4222-8953-D8ED7E6A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5EB8-51FC-4597-9ED2-88F07F1D2A4A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4B17D-D1E1-4C4A-B4FF-1905E78B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DD891-E393-4294-9239-A8FB9C74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F9F9"/>
                </a:solidFill>
              </a:defRPr>
            </a:lvl1pPr>
          </a:lstStyle>
          <a:p>
            <a:fld id="{044A7FE0-3C4D-426E-9D9B-3221EE9FB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636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F546F9A-1C28-955C-32CD-566D0CBFE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2286000" cy="18288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07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No Logos">
  <p:cSld name="Title Slide No Log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44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- Single Content - bottom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2019-9409-49D2-AF10-6DA6878C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8F205-D595-445B-A84D-221110BD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FB07-A2A7-46F6-95CB-66C9674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C36E-829F-45AD-91E3-E102B60D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10F4-0C9A-4D8D-BBDD-2B072FD9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03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Light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E691-686F-4777-A61F-6568BA70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32989"/>
            <a:ext cx="7616825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3B67F-6B04-4CA6-9727-13857A99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12714"/>
            <a:ext cx="7616825" cy="1500187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81896-FBB4-4BEF-B4CD-E8DFF5A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3C6E-FF02-4E86-9491-25B705CA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E1F2F-82BF-43C6-B9AD-E190AF7A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02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igh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2019-9409-49D2-AF10-6DA6878C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8F205-D595-445B-A84D-221110BDA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712"/>
            <a:ext cx="10515600" cy="466325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FB07-A2A7-46F6-95CB-66C9674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C36E-829F-45AD-91E3-E102B60D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10F4-0C9A-4D8D-BBDD-2B072FD9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9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0F4E02-9DA3-31D3-F122-5BA61D664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A60D24E-17A4-4473-9C7A-AFC4754C39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20318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Light - Curved Side sub-title and Single Content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5BE6-7CEC-4E14-A8D4-B04E5ED3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7" y="1828800"/>
            <a:ext cx="393223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8DB2E-8EA6-40A3-99C3-54ECAD72D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047" y="3429000"/>
            <a:ext cx="3932237" cy="2439988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88EC-CF37-4FC9-B6DD-B4C033C0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17" y="457201"/>
            <a:ext cx="6930098" cy="540385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D318-EA35-4633-BB8E-16D3726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9F2C2-7D8A-45E6-A84B-52DA66B9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347E-BB78-4CCC-A40D-29807C2E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15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Light - Two Content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2C7-E6A8-44BE-BD57-26E872DA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CD40-18B8-4B2E-955C-F1EB7FB34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F922A-C9A4-4BDA-A2E6-F4BF57BA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3CF2F-0063-4EEE-9888-20BE44B7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D3274-FE2D-4507-AB61-F2DFFC0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4251-247A-43BB-B5B3-EEB4140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47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- Two Content w/two labels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B753B0-EFDA-46C8-8DCF-FA48DBEF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F82B-997A-4077-A381-06F26740C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09039"/>
            <a:ext cx="5157787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5BD671F-C462-41D3-B365-5E6242E9FB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5493934"/>
            <a:ext cx="5157787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E89E9-3CE2-4F72-91B5-18FB2A214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9039"/>
            <a:ext cx="5183188" cy="368458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36B35EC-C6BD-411E-A6AD-D50705BE19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5493934"/>
            <a:ext cx="5183188" cy="702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7E41A-0B95-45FB-9104-77953313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FF1A5-AE50-49BC-823C-EC7F840E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4EBEE-B8B0-4468-8328-64324E3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8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4E63C-628E-E881-5C25-1D850A019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2286000" cy="18288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4776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" preserve="1" userDrawn="1">
  <p:cSld name="Title and 2 Content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4AE1B9-36D6-C921-7F01-CC60B084A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2286000" cy="18288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6248400" y="1371600"/>
            <a:ext cx="5486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3062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 + Headings" preserve="1" userDrawn="1">
  <p:cSld name="Title and 2 Content Columns + Heading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D4234BE-3FD8-D17E-7301-53735FD110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2286000" cy="18288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5486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250806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248400" y="2286000"/>
            <a:ext cx="5486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2628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" preserve="1">
  <p:cSld name="Title and 3 Content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35864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3"/>
          </p:nvPr>
        </p:nvSpPr>
        <p:spPr>
          <a:xfrm>
            <a:off x="822960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65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Single Content w/label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2019-9409-49D2-AF10-6DA6878C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5F710F-16DE-2EA1-4943-01A7BDF1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2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DDC441-E605-DAE8-B891-58C8B94B642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FB07-A2A7-46F6-95CB-66C9674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C36E-829F-45AD-91E3-E102B60D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10F4-0C9A-4D8D-BBDD-2B072FD9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5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 + Headings" preserve="1">
  <p:cSld name="Title and 3 Content Columns + Heading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4358640" y="1374808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35864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5"/>
          </p:nvPr>
        </p:nvSpPr>
        <p:spPr>
          <a:xfrm>
            <a:off x="82296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6"/>
          </p:nvPr>
        </p:nvSpPr>
        <p:spPr>
          <a:xfrm>
            <a:off x="82296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15634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91691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95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Title Only " preserve="1">
  <p:cSld name="Breaker Title Only 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508001" y="2553101"/>
            <a:ext cx="11165841" cy="224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11582399" y="6477000"/>
            <a:ext cx="152401" cy="21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9116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Title (Thank You)" preserve="1">
  <p:cSld name="Breaker Title (Thank You)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11582399" y="6477000"/>
            <a:ext cx="152401" cy="21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508001" y="2553101"/>
            <a:ext cx="11165841" cy="224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4595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Single Content w/label - top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2019-9409-49D2-AF10-6DA6878C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87145A-0DC2-4E04-BB07-80AF3369B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2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F4B0FB-8CFC-3F82-300F-DDA444DC5C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458119"/>
            <a:ext cx="10515600" cy="769561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FB07-A2A7-46F6-95CB-66C9674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C36E-829F-45AD-91E3-E102B60D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10F4-0C9A-4D8D-BBDD-2B072FD9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15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22.jpg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2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AF1DAF-BE27-41B1-9076-663BB223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27A2A-563F-45C4-852F-AFF5515E5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047D8-528C-40CA-84F9-09D591291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75B6-4163-46FC-B984-3F4583977B97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75FE0-4C2E-4C5E-B715-2E0738204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E2768-F563-4490-BD9E-10F934C7C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409E1C87-D40E-441D-A863-FC350B681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8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725" r:id="rId23"/>
    <p:sldLayoutId id="2147483742" r:id="rId2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690563" indent="-233363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▪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-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▫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◦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rgbClr val="0F1F3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2E148-7A57-424F-99B2-EA39B169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F7D7-4C8B-44C6-A573-E75D798A8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5CB35-A174-4C47-9BC2-B0A1739FA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BCBF4-ED16-48C7-9DC4-E8E329EE67DD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A6106-451F-431C-957C-6A109ECB7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5174A-0968-42AE-B1D5-CF7E2AA1F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44A7FE0-3C4D-426E-9D9B-3221EE9FB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26" r:id="rId23"/>
    <p:sldLayoutId id="2147483727" r:id="rId2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▪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-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▫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◦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AF1DAF-BE27-41B1-9076-663BB223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27A2A-563F-45C4-852F-AFF5515E5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047D8-528C-40CA-84F9-09D591291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224D-A738-41ED-AAB6-FF645D98566B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75FE0-4C2E-4C5E-B715-2E0738204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E2768-F563-4490-BD9E-10F934C7C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8DC63C13-3CB5-41DF-87A9-439A56BB0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7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8" r:id="rId18"/>
    <p:sldLayoutId id="2147483729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690563" indent="-233363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▪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-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▫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◦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4572000"/>
            <a:ext cx="12192000" cy="213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Master title style</a:t>
            </a:r>
            <a:endParaRPr sz="45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/>
        </p:nvSpPr>
        <p:spPr>
          <a:xfrm>
            <a:off x="838200" y="1752600"/>
            <a:ext cx="1051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1" i="1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Subtitle</a:t>
            </a:r>
            <a:endParaRPr sz="3000" b="1" i="1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849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2188952" cy="106764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/>
          <p:nvPr/>
        </p:nvSpPr>
        <p:spPr>
          <a:xfrm>
            <a:off x="457200" y="6492240"/>
            <a:ext cx="10287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2024  /  General Services Administration  /  U.S. Access Board  /  Federal CIO Council </a:t>
            </a:r>
            <a:endParaRPr sz="800" b="0" i="0" u="none" strike="noStrike" cap="none" dirty="0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01401" y="6492240"/>
            <a:ext cx="533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8709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6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3"/>
          <p:cNvGrpSpPr/>
          <p:nvPr/>
        </p:nvGrpSpPr>
        <p:grpSpPr>
          <a:xfrm>
            <a:off x="0" y="0"/>
            <a:ext cx="12188377" cy="177800"/>
            <a:chOff x="0" y="0"/>
            <a:chExt cx="9141282" cy="285750"/>
          </a:xfrm>
        </p:grpSpPr>
        <p:sp>
          <p:nvSpPr>
            <p:cNvPr id="71" name="Google Shape;71;p13"/>
            <p:cNvSpPr/>
            <p:nvPr/>
          </p:nvSpPr>
          <p:spPr>
            <a:xfrm>
              <a:off x="0" y="0"/>
              <a:ext cx="3200400" cy="285750"/>
            </a:xfrm>
            <a:prstGeom prst="rect">
              <a:avLst/>
            </a:prstGeom>
            <a:solidFill>
              <a:srgbClr val="0061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225114" y="0"/>
              <a:ext cx="5916168" cy="28575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3" name="Google Shape;73;p13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457200" y="6492240"/>
            <a:ext cx="10409464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2024  /  General Services Administration  / U.S. Access Board /  Federal CIO Council </a:t>
            </a:r>
          </a:p>
        </p:txBody>
      </p:sp>
    </p:spTree>
    <p:extLst>
      <p:ext uri="{BB962C8B-B14F-4D97-AF65-F5344CB8AC3E}">
        <p14:creationId xmlns:p14="http://schemas.microsoft.com/office/powerpoint/2010/main" val="2870242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Style/CSS20/history.html" TargetMode="External"/><Relationship Id="rId7" Type="http://schemas.openxmlformats.org/officeDocument/2006/relationships/hyperlink" Target="https://www.w3.org/TR/mediaqueries-3/" TargetMode="External"/><Relationship Id="rId2" Type="http://schemas.openxmlformats.org/officeDocument/2006/relationships/hyperlink" Target="https://www.smashingmagazine.com/2015/01/designing-for-print-with-css/" TargetMode="External"/><Relationship Id="rId1" Type="http://schemas.openxmlformats.org/officeDocument/2006/relationships/slideLayout" Target="../slideLayouts/slideLayout76.xml"/><Relationship Id="rId6" Type="http://schemas.openxmlformats.org/officeDocument/2006/relationships/hyperlink" Target="https://meyerweb.com/eric/articles/webrev/200001.html" TargetMode="External"/><Relationship Id="rId5" Type="http://schemas.openxmlformats.org/officeDocument/2006/relationships/hyperlink" Target="https://www.smashingmagazine.com/2011/11/how-to-set-up-a-print-style-sheet/" TargetMode="External"/><Relationship Id="rId4" Type="http://schemas.openxmlformats.org/officeDocument/2006/relationships/hyperlink" Target="https://designshack.net/articles/css/6-thinks-i-learned-about-print-stylesheets-from-html5-boilerplat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ds.blog.gov.uk/2018/07/16/why-gov-uk-content-should-be-published-in-html-and-not-pdf/" TargetMode="External"/><Relationship Id="rId2" Type="http://schemas.openxmlformats.org/officeDocument/2006/relationships/hyperlink" Target="https://digital.gov/2015/07/23/pdfs-a-digital-content-detour/" TargetMode="External"/><Relationship Id="rId1" Type="http://schemas.openxmlformats.org/officeDocument/2006/relationships/slideLayout" Target="../slideLayouts/slideLayout76.xml"/><Relationship Id="rId5" Type="http://schemas.openxmlformats.org/officeDocument/2006/relationships/hyperlink" Target="https://www.section508.gov/create/electronic-signatures/" TargetMode="External"/><Relationship Id="rId4" Type="http://schemas.openxmlformats.org/officeDocument/2006/relationships/hyperlink" Target="https://www.nngroup.com/articles/pdf-unfit-for-human-consumption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omb/management/ofcio/m-24-08-strengthening-digital-accessibility-and-the-management-of-section-508-of-the-rehabilitation-act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6" Type="http://schemas.openxmlformats.org/officeDocument/2006/relationships/hyperlink" Target="https://www.congress.gov/bill/115th-congress/house-bill/2331/text" TargetMode="External"/><Relationship Id="rId5" Type="http://schemas.openxmlformats.org/officeDocument/2006/relationships/hyperlink" Target="https://www.whitehouse.gov/omb/management/ofcio/delivering-a-digital-first-public-experience/" TargetMode="External"/><Relationship Id="rId4" Type="http://schemas.openxmlformats.org/officeDocument/2006/relationships/hyperlink" Target="https://www.congress.gov/bill/115th-congress/house-bill/5759/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o.gov/docs/default-source/congressional-relations-pdf-files/cmr-submission-guideline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AA24B-E734-A05E-9E3E-46DF7664D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Annual Interagency Accessibility Forum</a:t>
            </a:r>
            <a:endParaRPr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Achieving Digital Equity: Policies, Tools, and Techniques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2000" dirty="0"/>
              <a:t>November 13-14, 2024</a:t>
            </a:r>
            <a:endParaRPr sz="20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2400"/>
              <a:buNone/>
            </a:pPr>
            <a:r>
              <a:rPr lang="en-US" sz="1800" dirty="0"/>
              <a:t>Kathy Eng - USAB | Larry Gillick – FDIC | Michael Horton - GSA </a:t>
            </a:r>
            <a:endParaRPr sz="1800"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4400"/>
              <a:buNone/>
            </a:pPr>
            <a:r>
              <a:rPr lang="en-US" dirty="0"/>
              <a:t>That Doesn’t Need to be a PDF</a:t>
            </a:r>
            <a:endParaRPr dirty="0"/>
          </a:p>
        </p:txBody>
      </p:sp>
      <p:pic>
        <p:nvPicPr>
          <p:cNvPr id="87" name="Google Shape;87;p14" descr="GSA Starmark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0133" y="31115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 descr="Seal of the U.S. Access boa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0966" y="31242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 descr="Seal of the CIO Counci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1799" y="31242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D1B9D-C246-CE14-6E90-98E78D6309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F4F9D-A216-4766-8372-ABF4841F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 Page Doesn’t Print Nicely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499AC6-6AC9-746A-C33F-06A0EB29F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9445"/>
            <a:ext cx="11277600" cy="507991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Let’s create a PDF!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It can look how we want it to look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Every change to the content requires a new PDF file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Creating accessible PDF takes a lot of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It’s a web page - fix the CSS!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the Pros of PDF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None of the Cons</a:t>
            </a:r>
          </a:p>
        </p:txBody>
      </p:sp>
    </p:spTree>
    <p:extLst>
      <p:ext uri="{BB962C8B-B14F-4D97-AF65-F5344CB8AC3E}">
        <p14:creationId xmlns:p14="http://schemas.microsoft.com/office/powerpoint/2010/main" val="158154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6F84BF-F474-9AE1-164E-687CA18FE6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5E9C9-0669-77A8-DCD2-C09EA9AB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Fix the 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47A9-0631-3E08-D2D3-062361B28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r>
              <a:rPr lang="en-US" dirty="0"/>
              <a:t>Add/modify in style sheet: </a:t>
            </a:r>
          </a:p>
          <a:p>
            <a:pPr marL="1146175" lvl="2" indent="0">
              <a:buNone/>
            </a:pP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@media print { }</a:t>
            </a:r>
          </a:p>
          <a:p>
            <a:pPr lvl="1"/>
            <a:r>
              <a:rPr lang="en-US" dirty="0"/>
              <a:t>Only applies styles to printed pages </a:t>
            </a:r>
          </a:p>
          <a:p>
            <a:pPr marL="457200" lvl="1" indent="0">
              <a:buNone/>
            </a:pPr>
            <a:r>
              <a:rPr lang="en-US" dirty="0"/>
              <a:t>Ex:</a:t>
            </a:r>
          </a:p>
          <a:p>
            <a:pPr marL="1146175" lvl="2" indent="0">
              <a:buNone/>
            </a:pP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@media print {</a:t>
            </a:r>
          </a:p>
          <a:p>
            <a:pPr marL="1146175" lvl="2" indent="0">
              <a:buNone/>
            </a:pP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body {</a:t>
            </a:r>
          </a:p>
          <a:p>
            <a:pPr marL="1146175" lvl="2" indent="0">
              <a:buNone/>
            </a:pP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font-size: 12pt;</a:t>
            </a:r>
          </a:p>
          <a:p>
            <a:pPr marL="1146175" lvl="2" indent="0">
              <a:buNone/>
            </a:pP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color: black;</a:t>
            </a:r>
          </a:p>
          <a:p>
            <a:pPr marL="1146175" lvl="2" indent="0">
              <a:buNone/>
            </a:pP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1146175" lvl="2" indent="0">
              <a:buNone/>
            </a:pP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0655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13780C-EC50-A771-6249-A53974F2A1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FB226-30B2-2F7C-26ED-CAA6A600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Print Clutter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84D28-FF9D-51D9-DE4E-3C01FC982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890411" cy="4937760"/>
          </a:xfrm>
        </p:spPr>
        <p:txBody>
          <a:bodyPr anchor="ctr">
            <a:noAutofit/>
          </a:bodyPr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noprint</a:t>
            </a: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display:none</a:t>
            </a: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;} </a:t>
            </a:r>
            <a:endParaRPr lang="en-US" dirty="0"/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class=“</a:t>
            </a:r>
            <a:r>
              <a:rPr lang="en-US" sz="1800" dirty="0" err="1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noprint</a:t>
            </a: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” </a:t>
            </a:r>
            <a:r>
              <a:rPr lang="en-US" dirty="0"/>
              <a:t>to anything you don’t want printed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dirty="0"/>
              <a:t>Don’t print any: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footer, nav, .</a:t>
            </a:r>
            <a:r>
              <a:rPr lang="en-US" sz="1800" dirty="0" err="1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usa-skipnav</a:t>
            </a: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hr</a:t>
            </a: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, button, #toc, .</a:t>
            </a:r>
            <a:r>
              <a:rPr lang="en-US" sz="1800" dirty="0" err="1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noprint</a:t>
            </a:r>
            <a:endParaRPr lang="en-US" sz="1800" dirty="0">
              <a:solidFill>
                <a:srgbClr val="FCE786"/>
              </a:solidFill>
              <a:highlight>
                <a:srgbClr val="444444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scr shot" descr="Screenshot of the printed page with problem areas (banner, menu, table of contents) that will be hidden by CSS.">
            <a:extLst>
              <a:ext uri="{FF2B5EF4-FFF2-40B4-BE49-F238E27FC236}">
                <a16:creationId xmlns:a16="http://schemas.microsoft.com/office/drawing/2014/main" id="{6F78DF02-9A91-CAE7-83AE-F8BFEDB510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190488" y="1143000"/>
            <a:ext cx="4889185" cy="516295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softEdge rad="12700"/>
          </a:effectLst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39F11EC1-75C8-B73C-1778-F99ED236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1876" y="1371600"/>
            <a:ext cx="768871" cy="712107"/>
          </a:xfrm>
          <a:prstGeom prst="flowChartSummingJunction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F9A9F7F2-56F5-C5D1-35B5-8D31A4A6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77931" y="2023730"/>
            <a:ext cx="501742" cy="419135"/>
          </a:xfrm>
          <a:prstGeom prst="flowChartSummingJunction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>
            <a:extLst>
              <a:ext uri="{FF2B5EF4-FFF2-40B4-BE49-F238E27FC236}">
                <a16:creationId xmlns:a16="http://schemas.microsoft.com/office/drawing/2014/main" id="{8D134280-8449-CE54-5E16-3425BF03A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49363" y="3323595"/>
            <a:ext cx="3428568" cy="3090154"/>
          </a:xfrm>
          <a:prstGeom prst="flowChartSummingJunction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0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4F7901-A874-10C3-1BE9-36D67E5469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FB226-30B2-2F7C-26ED-CAA6A600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Print Appearance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84D28-FF9D-51D9-DE4E-3C01FC982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298141" cy="493776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Logo too big</a:t>
            </a:r>
          </a:p>
          <a:p>
            <a:pPr marL="633413" algn="l"/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.star-logo-box {</a:t>
            </a:r>
          </a:p>
          <a:p>
            <a:pPr marL="854075" algn="l"/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max-width:2rem; </a:t>
            </a:r>
            <a:r>
              <a:rPr lang="en-US" sz="1800" dirty="0" err="1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height:auto</a:t>
            </a: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633413" algn="l"/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Heading poor contrast</a:t>
            </a:r>
          </a:p>
          <a:p>
            <a:pPr marL="633413" algn="l"/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h1,h2,h3,h4,h5,h6 {</a:t>
            </a:r>
          </a:p>
          <a:p>
            <a:pPr marL="854075" algn="l"/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color:#000 !important;</a:t>
            </a:r>
          </a:p>
          <a:p>
            <a:pPr marL="854075" algn="l"/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background-color:#</a:t>
            </a:r>
            <a:r>
              <a:rPr lang="en-US" sz="1800" dirty="0" err="1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fff</a:t>
            </a: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633413" algn="l"/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4" name="Content Placeholder 3" descr="Screenshot of the printed page with banner and heading that will be fixed by CSS.">
            <a:extLst>
              <a:ext uri="{FF2B5EF4-FFF2-40B4-BE49-F238E27FC236}">
                <a16:creationId xmlns:a16="http://schemas.microsoft.com/office/drawing/2014/main" id="{6F78DF02-9A91-CAE7-83AE-F8BFEDB510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183664" y="1144762"/>
            <a:ext cx="4892040" cy="516459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E5B398B-79EB-EE64-F527-5E27132C5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6333" y="1990164"/>
            <a:ext cx="5074191" cy="12990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7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431486-3E05-D599-A74E-F6924EAE3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67480-B04B-9C1F-17EC-859D99FC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3800"/>
            <a:ext cx="10515600" cy="457200"/>
          </a:xfrm>
        </p:spPr>
        <p:txBody>
          <a:bodyPr/>
          <a:lstStyle/>
          <a:p>
            <a:r>
              <a:rPr lang="en-US" dirty="0"/>
              <a:t>More Print CSS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39B46-76D7-1C1F-2190-3C4ECA921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638800" cy="493776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Show URLs for links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Add </a:t>
            </a:r>
            <a:r>
              <a:rPr lang="en-US" sz="1800" dirty="0">
                <a:solidFill>
                  <a:srgbClr val="FCE786"/>
                </a:solidFill>
                <a:highlight>
                  <a:srgbClr val="444444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!important </a:t>
            </a:r>
            <a:r>
              <a:rPr lang="en-US" sz="2400" dirty="0"/>
              <a:t>to ensure print styles are not overridden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Avoid page breaks in images, tables, links, headings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Avoid page breaks after headings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732A55-BF89-2577-6248-DDA07697A47D}"/>
              </a:ext>
            </a:extLst>
          </p:cNvPr>
          <p:cNvSpPr txBox="1">
            <a:spLocks/>
          </p:cNvSpPr>
          <p:nvPr/>
        </p:nvSpPr>
        <p:spPr>
          <a:xfrm>
            <a:off x="6280150" y="1578292"/>
            <a:ext cx="5454650" cy="4524375"/>
          </a:xfrm>
          <a:prstGeom prst="roundRect">
            <a:avLst>
              <a:gd name="adj" fmla="val 5828"/>
            </a:avLst>
          </a:prstGeom>
          <a:solidFill>
            <a:srgbClr val="444444"/>
          </a:solidFill>
        </p:spPr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a::after {</a:t>
            </a:r>
          </a:p>
          <a:p>
            <a:pPr>
              <a:spcAft>
                <a:spcPts val="600"/>
              </a:spcAft>
            </a:pPr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content: " (" attr(href) ")" </a:t>
            </a:r>
            <a:r>
              <a:rPr lang="en-US" sz="1800" ker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!important;</a:t>
            </a:r>
          </a:p>
          <a:p>
            <a:pPr>
              <a:spcAft>
                <a:spcPts val="600"/>
              </a:spcAft>
            </a:pPr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font-style: italic</a:t>
            </a:r>
          </a:p>
          <a:p>
            <a:pPr>
              <a:spcAft>
                <a:spcPts val="600"/>
              </a:spcAft>
            </a:pPr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spcAft>
                <a:spcPts val="600"/>
              </a:spcAft>
            </a:pPr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table,figure,img,svg,a {</a:t>
            </a:r>
          </a:p>
          <a:p>
            <a:pPr>
              <a:spcAft>
                <a:spcPts val="600"/>
              </a:spcAft>
            </a:pPr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page-break-inside: avoid</a:t>
            </a:r>
          </a:p>
          <a:p>
            <a:pPr>
              <a:spcAft>
                <a:spcPts val="600"/>
              </a:spcAft>
            </a:pPr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spcAft>
                <a:spcPts val="600"/>
              </a:spcAft>
            </a:pPr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h1,h2,h3,h4,h5,h6 {</a:t>
            </a:r>
          </a:p>
          <a:p>
            <a:pPr>
              <a:spcAft>
                <a:spcPts val="600"/>
              </a:spcAft>
            </a:pPr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page-break-after: avoid;</a:t>
            </a:r>
          </a:p>
          <a:p>
            <a:pPr>
              <a:spcAft>
                <a:spcPts val="600"/>
              </a:spcAft>
            </a:pPr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page-break-inside: avoid</a:t>
            </a:r>
          </a:p>
          <a:p>
            <a:pPr>
              <a:spcAft>
                <a:spcPts val="600"/>
              </a:spcAft>
            </a:pPr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US" sz="1800" kern="0" dirty="0">
              <a:solidFill>
                <a:srgbClr val="FCE78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1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E6A7257-4ECD-9ADD-4298-2B805CE1F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12E64-8637-DE2A-1242-45DEF847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Much Better!</a:t>
            </a:r>
          </a:p>
        </p:txBody>
      </p:sp>
      <p:pic>
        <p:nvPicPr>
          <p:cNvPr id="9" name="Content Placeholder 8" descr="Screenshot of the printed page with problems.">
            <a:extLst>
              <a:ext uri="{FF2B5EF4-FFF2-40B4-BE49-F238E27FC236}">
                <a16:creationId xmlns:a16="http://schemas.microsoft.com/office/drawing/2014/main" id="{E5094671-CDBE-4EE2-213C-8A53B82E162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219200" y="1250247"/>
            <a:ext cx="4186646" cy="46599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8EDC7D3-AAE6-ED43-F3C1-FED11262C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908764"/>
            <a:ext cx="4186646" cy="457202"/>
          </a:xfrm>
        </p:spPr>
        <p:txBody>
          <a:bodyPr/>
          <a:lstStyle/>
          <a:p>
            <a:pPr marL="50800" indent="0" algn="ctr">
              <a:buNone/>
            </a:pPr>
            <a:r>
              <a:rPr lang="en-US" sz="2000" dirty="0"/>
              <a:t>Page 1 Before</a:t>
            </a:r>
          </a:p>
        </p:txBody>
      </p:sp>
      <p:pic>
        <p:nvPicPr>
          <p:cNvPr id="8" name="Content Placeholder 7" descr="Screenshot: first page with clutter removed and links followed by their URL.">
            <a:extLst>
              <a:ext uri="{FF2B5EF4-FFF2-40B4-BE49-F238E27FC236}">
                <a16:creationId xmlns:a16="http://schemas.microsoft.com/office/drawing/2014/main" id="{91AC13EA-0778-96B3-597E-72F904E9C66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6786155" y="1250247"/>
            <a:ext cx="4186645" cy="46585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25DD9-A43A-15D8-F2B3-E2C7BCB885B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786154" y="5908764"/>
            <a:ext cx="4186645" cy="457201"/>
          </a:xfrm>
        </p:spPr>
        <p:txBody>
          <a:bodyPr/>
          <a:lstStyle/>
          <a:p>
            <a:pPr marL="50800" indent="0" algn="ctr"/>
            <a:r>
              <a:rPr lang="en-US" sz="2000" dirty="0"/>
              <a:t>Page 1 After</a:t>
            </a:r>
          </a:p>
        </p:txBody>
      </p:sp>
    </p:spTree>
    <p:extLst>
      <p:ext uri="{BB962C8B-B14F-4D97-AF65-F5344CB8AC3E}">
        <p14:creationId xmlns:p14="http://schemas.microsoft.com/office/powerpoint/2010/main" val="173829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8D839F-A9B6-9C54-4395-4ED327C8A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081EA-1FF6-DA60-87B2-03B55F41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Preview Tip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728DC-FDFD-20FD-ED6A-ADA1A4D3A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495800" cy="493776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Browser inspection tool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Rendering – Emulate CSS media type: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Select print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097"/>
                </a:solidFill>
              </a:rPr>
              <a:t>Browser</a:t>
            </a:r>
            <a:r>
              <a:rPr lang="en-US" dirty="0"/>
              <a:t> renders page with print media CSS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Faster than browser’s print preview</a:t>
            </a:r>
          </a:p>
        </p:txBody>
      </p:sp>
      <p:pic>
        <p:nvPicPr>
          <p:cNvPr id="6" name="Picture 5" descr="Screenshot of Edge inspection tool's rendering menu for Emulate CSS media type and the print option highlighted.">
            <a:extLst>
              <a:ext uri="{FF2B5EF4-FFF2-40B4-BE49-F238E27FC236}">
                <a16:creationId xmlns:a16="http://schemas.microsoft.com/office/drawing/2014/main" id="{33350C90-EC6C-0A62-FC28-2E9DC9610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562" y="1600199"/>
            <a:ext cx="6590919" cy="42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6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947FEB-B903-8E97-864E-6A41485EA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ED2B9-FC5C-19B8-1810-91CC4E4E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ARIA Accordions Not Ideal</a:t>
            </a:r>
          </a:p>
        </p:txBody>
      </p:sp>
      <p:pic>
        <p:nvPicPr>
          <p:cNvPr id="9" name="Content Placeholder 8" descr="Screenshot: The 4 accordion questions, with the first question's answer revealed and the other 3 answers hidden. The maker before the first question indicates its response is revealed.">
            <a:extLst>
              <a:ext uri="{FF2B5EF4-FFF2-40B4-BE49-F238E27FC236}">
                <a16:creationId xmlns:a16="http://schemas.microsoft.com/office/drawing/2014/main" id="{513D4CFF-CF4D-EDBB-1C77-F2C5A481358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10251"/>
          <a:stretch/>
        </p:blipFill>
        <p:spPr>
          <a:xfrm>
            <a:off x="457200" y="1814753"/>
            <a:ext cx="11337925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01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1F9D73-92C3-1303-6BA3-C0C7BABBC0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ED2B9-FC5C-19B8-1810-91CC4E4E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HTML &lt;details&gt; and &lt;summary&gt;</a:t>
            </a:r>
          </a:p>
        </p:txBody>
      </p:sp>
      <p:pic>
        <p:nvPicPr>
          <p:cNvPr id="5" name="Content Placeholder 6" descr="Screenshot: Zoomed in view an accordion questions mentioned in the code described on this page. ">
            <a:extLst>
              <a:ext uri="{FF2B5EF4-FFF2-40B4-BE49-F238E27FC236}">
                <a16:creationId xmlns:a16="http://schemas.microsoft.com/office/drawing/2014/main" id="{8477699C-9206-2428-D8E9-F0B8AE78D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93912"/>
            <a:ext cx="5429774" cy="3138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E92C4-CDE9-FA51-C708-73027C95A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1928" y="1581912"/>
            <a:ext cx="5458968" cy="4526280"/>
          </a:xfrm>
          <a:prstGeom prst="roundRect">
            <a:avLst>
              <a:gd name="adj" fmla="val 7377"/>
            </a:avLst>
          </a:prstGeom>
          <a:solidFill>
            <a:srgbClr val="444444"/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&lt;details&gt;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&lt;summary&gt;</a:t>
            </a:r>
            <a:r>
              <a:rPr lang="en-US" sz="180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 charging stations with various connectors and/or charging speeds, which chargers should be accessible?</a:t>
            </a:r>
            <a:r>
              <a:rPr lang="en-US" sz="1800" dirty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&lt;/summary&gt;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&lt;p&gt;</a:t>
            </a:r>
            <a:r>
              <a:rPr lang="en-US" sz="1800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 charging stations that serve a variety … that have the connector type they need.</a:t>
            </a:r>
            <a:r>
              <a:rPr lang="en-US" sz="1800" dirty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&lt;/p&gt;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&lt;/details&gt;</a:t>
            </a:r>
          </a:p>
        </p:txBody>
      </p:sp>
    </p:spTree>
    <p:extLst>
      <p:ext uri="{BB962C8B-B14F-4D97-AF65-F5344CB8AC3E}">
        <p14:creationId xmlns:p14="http://schemas.microsoft.com/office/powerpoint/2010/main" val="249673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2794AD-219B-44AD-2594-6982049FD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008F0-CF0E-4AD8-C25F-2251A225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CSS to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C4861-7AB6-28F0-8A17-0953AE88A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452873" cy="4937760"/>
          </a:xfrm>
        </p:spPr>
        <p:txBody>
          <a:bodyPr anchor="ctr">
            <a:noAutofit/>
          </a:bodyPr>
          <a:lstStyle/>
          <a:p>
            <a:pPr marL="50800" indent="0">
              <a:buNone/>
            </a:pPr>
            <a:r>
              <a:rPr lang="en-US" dirty="0"/>
              <a:t>(not within @media print { } )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D26E4A0E-212E-854B-8EDD-F472210FCDBA}"/>
              </a:ext>
            </a:extLst>
          </p:cNvPr>
          <p:cNvSpPr txBox="1">
            <a:spLocks/>
          </p:cNvSpPr>
          <p:nvPr/>
        </p:nvSpPr>
        <p:spPr>
          <a:xfrm>
            <a:off x="6281928" y="1581912"/>
            <a:ext cx="5458968" cy="4526280"/>
          </a:xfrm>
          <a:prstGeom prst="roundRect">
            <a:avLst>
              <a:gd name="adj" fmla="val 5165"/>
            </a:avLst>
          </a:prstGeom>
          <a:solidFill>
            <a:srgbClr val="444444"/>
          </a:solidFill>
        </p:spPr>
        <p:txBody>
          <a:bodyPr vert="horz" lIns="91440" tIns="45720" rIns="91440" bIns="4572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details&gt;summary {</a:t>
            </a:r>
          </a:p>
          <a:p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padding: 4px;</a:t>
            </a:r>
          </a:p>
          <a:p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width: 90%;</a:t>
            </a:r>
          </a:p>
          <a:p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background-color: #eeeeee;</a:t>
            </a:r>
          </a:p>
          <a:p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border: none;</a:t>
            </a:r>
          </a:p>
          <a:p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box-shadow: 1px 1px 2px #bbbbbb;</a:t>
            </a:r>
          </a:p>
          <a:p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cursor: pointer </a:t>
            </a:r>
          </a:p>
          <a:p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details&gt;p {</a:t>
            </a:r>
          </a:p>
          <a:p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padding: 4px;</a:t>
            </a:r>
          </a:p>
          <a:p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margin: 12px </a:t>
            </a:r>
          </a:p>
          <a:p>
            <a:r>
              <a:rPr lang="en-US" sz="1800" kern="0">
                <a:solidFill>
                  <a:srgbClr val="FCE78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 kern="0" dirty="0">
              <a:solidFill>
                <a:srgbClr val="FCE78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5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E4E921-58D7-7230-4104-FEB175DBD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E5AED5-EE34-C2D8-479B-DE369A41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Content Placeholder 4" descr="Logo with Seal of the Federal Deposit Insurance Corporation (FDIC)">
            <a:extLst>
              <a:ext uri="{FF2B5EF4-FFF2-40B4-BE49-F238E27FC236}">
                <a16:creationId xmlns:a16="http://schemas.microsoft.com/office/drawing/2014/main" id="{080FDB2E-534B-C607-2B2C-AED4E8E3E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342" y="1129553"/>
            <a:ext cx="8338457" cy="5179807"/>
          </a:xfrm>
        </p:spPr>
        <p:txBody>
          <a:bodyPr anchor="ctr"/>
          <a:lstStyle/>
          <a:p>
            <a:pPr marL="0" indent="0">
              <a:spcBef>
                <a:spcPts val="400"/>
              </a:spcBef>
              <a:buNone/>
            </a:pPr>
            <a:r>
              <a:rPr lang="en-US" dirty="0"/>
              <a:t>Kathy Eng</a:t>
            </a:r>
          </a:p>
          <a:p>
            <a:pPr marL="0" indent="0">
              <a:spcBef>
                <a:spcPts val="400"/>
              </a:spcBef>
              <a:spcAft>
                <a:spcPts val="1200"/>
              </a:spcAft>
              <a:buNone/>
            </a:pPr>
            <a:r>
              <a:rPr lang="en-US" sz="2800" i="1" dirty="0"/>
              <a:t>U.S. Access Board (USAB)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Larry Gillick </a:t>
            </a:r>
          </a:p>
          <a:p>
            <a:pPr marL="0" indent="0">
              <a:spcBef>
                <a:spcPts val="400"/>
              </a:spcBef>
              <a:spcAft>
                <a:spcPts val="1200"/>
              </a:spcAft>
              <a:buNone/>
            </a:pPr>
            <a:r>
              <a:rPr lang="en-US" sz="2800" i="1" dirty="0"/>
              <a:t>Federal Deposit Insurance Corporation (FDIC)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/>
              <a:t>Michael Horton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800" i="1" dirty="0"/>
              <a:t>General Services Administration (GSA)</a:t>
            </a:r>
          </a:p>
        </p:txBody>
      </p:sp>
      <p:pic>
        <p:nvPicPr>
          <p:cNvPr id="7" name="Picture 6" descr="Logo for the Federal Deposit Insurance Corporation">
            <a:extLst>
              <a:ext uri="{FF2B5EF4-FFF2-40B4-BE49-F238E27FC236}">
                <a16:creationId xmlns:a16="http://schemas.microsoft.com/office/drawing/2014/main" id="{11283C50-CFB8-AF05-C342-9D2ADEAFE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92" y="2678388"/>
            <a:ext cx="2154508" cy="2154508"/>
          </a:xfrm>
          <a:prstGeom prst="rect">
            <a:avLst/>
          </a:prstGeom>
        </p:spPr>
      </p:pic>
      <p:pic>
        <p:nvPicPr>
          <p:cNvPr id="8" name="Picture 7" descr="Logo of General Services Administration. GSA at 75 Years.">
            <a:extLst>
              <a:ext uri="{FF2B5EF4-FFF2-40B4-BE49-F238E27FC236}">
                <a16:creationId xmlns:a16="http://schemas.microsoft.com/office/drawing/2014/main" id="{293358A0-85F8-15B3-E687-E283EB256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207" y="4408925"/>
            <a:ext cx="893493" cy="962987"/>
          </a:xfrm>
          <a:prstGeom prst="rect">
            <a:avLst/>
          </a:prstGeom>
        </p:spPr>
      </p:pic>
      <p:pic>
        <p:nvPicPr>
          <p:cNvPr id="10" name="Picture 9" descr="Seal of the United States Access Board">
            <a:extLst>
              <a:ext uri="{FF2B5EF4-FFF2-40B4-BE49-F238E27FC236}">
                <a16:creationId xmlns:a16="http://schemas.microsoft.com/office/drawing/2014/main" id="{0A4C9367-C199-5066-3068-861FC405E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61" y="2139372"/>
            <a:ext cx="962987" cy="9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33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A406C0-24AD-6927-921D-16A5C27F4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8E8DFC-4A43-3E14-52E9-B631C5CF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05"/>
            <a:ext cx="11277600" cy="378545"/>
          </a:xfrm>
        </p:spPr>
        <p:txBody>
          <a:bodyPr/>
          <a:lstStyle/>
          <a:p>
            <a:r>
              <a:rPr lang="en-US" sz="2400" dirty="0"/>
              <a:t>Plenty of Content Can be Styled Away for Printing - Example 1 Before</a:t>
            </a:r>
          </a:p>
        </p:txBody>
      </p:sp>
      <p:pic>
        <p:nvPicPr>
          <p:cNvPr id="6" name="Picture 5" title="FDIC webpage">
            <a:extLst>
              <a:ext uri="{FF2B5EF4-FFF2-40B4-BE49-F238E27FC236}">
                <a16:creationId xmlns:a16="http://schemas.microsoft.com/office/drawing/2014/main" id="{75363B66-32A5-6442-2158-573CD587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1042393"/>
            <a:ext cx="12192000" cy="58351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" descr="Red circle highlighting the &quot;An official website of the United States government&quot; ">
            <a:extLst>
              <a:ext uri="{FF2B5EF4-FFF2-40B4-BE49-F238E27FC236}">
                <a16:creationId xmlns:a16="http://schemas.microsoft.com/office/drawing/2014/main" id="{050C69C5-80E8-95E9-6434-10607429EB47}"/>
              </a:ext>
            </a:extLst>
          </p:cNvPr>
          <p:cNvSpPr/>
          <p:nvPr/>
        </p:nvSpPr>
        <p:spPr>
          <a:xfrm>
            <a:off x="1357746" y="895898"/>
            <a:ext cx="2917920" cy="479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>
              <a:alpha val="0"/>
            </a:srgbClr>
          </a:solidFill>
          <a:ln w="36720">
            <a:solidFill>
              <a:srgbClr val="FF0000"/>
            </a:solidFill>
            <a:prstDash val="solid"/>
          </a:ln>
        </p:spPr>
        <p:txBody>
          <a:bodyPr vert="horz" wrap="none" lIns="144480" tIns="84480" rIns="144480" bIns="84480" anchor="ctr" anchorCtr="0" compatLnSpc="0">
            <a:noAutofit/>
          </a:bodyPr>
          <a:lstStyle/>
          <a:p>
            <a:pPr hangingPunct="0"/>
            <a:endParaRPr lang="en-US" sz="2400">
              <a:latin typeface="Liberation Sans" pitchFamily="18"/>
              <a:ea typeface="Linux Libertine G" pitchFamily="2"/>
              <a:cs typeface="Linux Libertine G" pitchFamily="2"/>
            </a:endParaRPr>
          </a:p>
        </p:txBody>
      </p:sp>
      <p:sp>
        <p:nvSpPr>
          <p:cNvPr id="8" name="2" descr="Red circle highlighting the Search button">
            <a:extLst>
              <a:ext uri="{FF2B5EF4-FFF2-40B4-BE49-F238E27FC236}">
                <a16:creationId xmlns:a16="http://schemas.microsoft.com/office/drawing/2014/main" id="{3C57E90E-A90C-7E49-F302-2725BD8CA6AD}"/>
              </a:ext>
            </a:extLst>
          </p:cNvPr>
          <p:cNvSpPr/>
          <p:nvPr/>
        </p:nvSpPr>
        <p:spPr>
          <a:xfrm>
            <a:off x="7710680" y="1101183"/>
            <a:ext cx="2917920" cy="479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>
              <a:alpha val="0"/>
            </a:srgbClr>
          </a:solidFill>
          <a:ln w="36720">
            <a:solidFill>
              <a:srgbClr val="FF0000"/>
            </a:solidFill>
            <a:prstDash val="solid"/>
          </a:ln>
        </p:spPr>
        <p:txBody>
          <a:bodyPr vert="horz" wrap="none" lIns="144480" tIns="84480" rIns="144480" bIns="84480" anchor="ctr" anchorCtr="0" compatLnSpc="0">
            <a:noAutofit/>
          </a:bodyPr>
          <a:lstStyle/>
          <a:p>
            <a:pPr hangingPunct="0"/>
            <a:endParaRPr lang="en-US" sz="2400">
              <a:latin typeface="Liberation Sans" pitchFamily="18"/>
              <a:ea typeface="Linux Libertine G" pitchFamily="2"/>
              <a:cs typeface="Linux Libertine G" pitchFamily="2"/>
            </a:endParaRPr>
          </a:p>
        </p:txBody>
      </p:sp>
      <p:sp>
        <p:nvSpPr>
          <p:cNvPr id="9" name="3" descr="Red circle highlighting the four top menu items: About, Resources, Analysis, and News.">
            <a:extLst>
              <a:ext uri="{FF2B5EF4-FFF2-40B4-BE49-F238E27FC236}">
                <a16:creationId xmlns:a16="http://schemas.microsoft.com/office/drawing/2014/main" id="{939C6C09-B9F8-90DE-FB2E-002608B28AA3}"/>
              </a:ext>
            </a:extLst>
          </p:cNvPr>
          <p:cNvSpPr/>
          <p:nvPr/>
        </p:nvSpPr>
        <p:spPr>
          <a:xfrm>
            <a:off x="3496800" y="1649280"/>
            <a:ext cx="7035733" cy="10448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>
              <a:alpha val="0"/>
            </a:srgbClr>
          </a:solidFill>
          <a:ln w="36720">
            <a:solidFill>
              <a:srgbClr val="FF0000"/>
            </a:solidFill>
            <a:prstDash val="solid"/>
          </a:ln>
        </p:spPr>
        <p:txBody>
          <a:bodyPr vert="horz" wrap="none" lIns="144480" tIns="84480" rIns="144480" bIns="84480" anchor="ctr" anchorCtr="0" compatLnSpc="0">
            <a:noAutofit/>
          </a:bodyPr>
          <a:lstStyle/>
          <a:p>
            <a:pPr hangingPunct="0"/>
            <a:endParaRPr lang="en-US" sz="2400">
              <a:latin typeface="Liberation Sans" pitchFamily="18"/>
              <a:ea typeface="Linux Libertine G" pitchFamily="2"/>
              <a:cs typeface="Linux Libertine G" pitchFamily="2"/>
            </a:endParaRPr>
          </a:p>
        </p:txBody>
      </p:sp>
      <p:sp>
        <p:nvSpPr>
          <p:cNvPr id="10" name="4" descr="Red circle highlighting the breadcrumb">
            <a:extLst>
              <a:ext uri="{FF2B5EF4-FFF2-40B4-BE49-F238E27FC236}">
                <a16:creationId xmlns:a16="http://schemas.microsoft.com/office/drawing/2014/main" id="{6342DED3-B6F6-9FF5-09DB-DB92082E3650}"/>
              </a:ext>
            </a:extLst>
          </p:cNvPr>
          <p:cNvSpPr/>
          <p:nvPr/>
        </p:nvSpPr>
        <p:spPr>
          <a:xfrm>
            <a:off x="1659467" y="2694126"/>
            <a:ext cx="1526544" cy="407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>
              <a:alpha val="0"/>
            </a:srgbClr>
          </a:solidFill>
          <a:ln w="36720">
            <a:solidFill>
              <a:srgbClr val="FF0000"/>
            </a:solidFill>
            <a:prstDash val="solid"/>
          </a:ln>
        </p:spPr>
        <p:txBody>
          <a:bodyPr vert="horz" wrap="none" lIns="144480" tIns="84480" rIns="144480" bIns="84480" anchor="ctr" anchorCtr="0" compatLnSpc="0">
            <a:noAutofit/>
          </a:bodyPr>
          <a:lstStyle/>
          <a:p>
            <a:pPr hangingPunct="0"/>
            <a:endParaRPr lang="en-US" sz="2400">
              <a:latin typeface="Liberation Sans" pitchFamily="18"/>
              <a:ea typeface="Linux Libertine G" pitchFamily="2"/>
              <a:cs typeface="Linux Libertine G" pitchFamily="2"/>
            </a:endParaRPr>
          </a:p>
        </p:txBody>
      </p:sp>
      <p:sp>
        <p:nvSpPr>
          <p:cNvPr id="11" name="5" descr="Red circle highlighting five social media share logos.">
            <a:extLst>
              <a:ext uri="{FF2B5EF4-FFF2-40B4-BE49-F238E27FC236}">
                <a16:creationId xmlns:a16="http://schemas.microsoft.com/office/drawing/2014/main" id="{1FB1F55E-B98C-1781-024D-7C6B5714AF62}"/>
              </a:ext>
            </a:extLst>
          </p:cNvPr>
          <p:cNvSpPr/>
          <p:nvPr/>
        </p:nvSpPr>
        <p:spPr>
          <a:xfrm>
            <a:off x="7788964" y="4231085"/>
            <a:ext cx="2917920" cy="479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>
              <a:alpha val="0"/>
            </a:srgbClr>
          </a:solidFill>
          <a:ln w="36720">
            <a:solidFill>
              <a:srgbClr val="FF0000"/>
            </a:solidFill>
            <a:prstDash val="solid"/>
          </a:ln>
        </p:spPr>
        <p:txBody>
          <a:bodyPr vert="horz" wrap="none" lIns="144480" tIns="84480" rIns="144480" bIns="84480" anchor="ctr" anchorCtr="0" compatLnSpc="0">
            <a:noAutofit/>
          </a:bodyPr>
          <a:lstStyle/>
          <a:p>
            <a:pPr hangingPunct="0"/>
            <a:endParaRPr lang="en-US" sz="2400">
              <a:latin typeface="Liberation Sans" pitchFamily="18"/>
              <a:ea typeface="Linux Libertine G" pitchFamily="2"/>
              <a:cs typeface="Linux Libertine G" pitchFamily="2"/>
            </a:endParaRPr>
          </a:p>
        </p:txBody>
      </p:sp>
      <p:sp>
        <p:nvSpPr>
          <p:cNvPr id="12" name="6" descr="Red circle highlighting the left-side navigation">
            <a:extLst>
              <a:ext uri="{FF2B5EF4-FFF2-40B4-BE49-F238E27FC236}">
                <a16:creationId xmlns:a16="http://schemas.microsoft.com/office/drawing/2014/main" id="{AA3583A1-628A-E302-8140-5F4694D5151D}"/>
              </a:ext>
            </a:extLst>
          </p:cNvPr>
          <p:cNvSpPr/>
          <p:nvPr/>
        </p:nvSpPr>
        <p:spPr>
          <a:xfrm>
            <a:off x="1568705" y="4729202"/>
            <a:ext cx="2496001" cy="25936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>
              <a:alpha val="0"/>
            </a:srgbClr>
          </a:solidFill>
          <a:ln w="36720">
            <a:solidFill>
              <a:srgbClr val="FF0000"/>
            </a:solidFill>
            <a:prstDash val="solid"/>
          </a:ln>
        </p:spPr>
        <p:txBody>
          <a:bodyPr vert="horz" wrap="none" lIns="144480" tIns="84480" rIns="144480" bIns="84480" anchor="ctr" anchorCtr="0" compatLnSpc="0">
            <a:noAutofit/>
          </a:bodyPr>
          <a:lstStyle/>
          <a:p>
            <a:pPr hangingPunct="0"/>
            <a:endParaRPr lang="en-US" sz="2400" dirty="0">
              <a:latin typeface="Liberation Sans" pitchFamily="18"/>
              <a:ea typeface="Linux Libertine G" pitchFamily="2"/>
              <a:cs typeface="Linux Libertine G" pitchFamily="2"/>
            </a:endParaRPr>
          </a:p>
        </p:txBody>
      </p:sp>
      <p:sp>
        <p:nvSpPr>
          <p:cNvPr id="13" name="7" descr="Red circle highlighting the hypertext, &quot;FDIC National Survey of Unbanked and&quot;">
            <a:extLst>
              <a:ext uri="{FF2B5EF4-FFF2-40B4-BE49-F238E27FC236}">
                <a16:creationId xmlns:a16="http://schemas.microsoft.com/office/drawing/2014/main" id="{7A3541B4-C481-DE27-7D2C-F8A88BF7EAAE}"/>
              </a:ext>
            </a:extLst>
          </p:cNvPr>
          <p:cNvSpPr/>
          <p:nvPr/>
        </p:nvSpPr>
        <p:spPr>
          <a:xfrm>
            <a:off x="7500964" y="5886365"/>
            <a:ext cx="2917920" cy="479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>
              <a:alpha val="0"/>
            </a:srgbClr>
          </a:solidFill>
          <a:ln w="36720">
            <a:solidFill>
              <a:srgbClr val="FF0000"/>
            </a:solidFill>
            <a:prstDash val="solid"/>
          </a:ln>
        </p:spPr>
        <p:txBody>
          <a:bodyPr vert="horz" wrap="none" lIns="144480" tIns="84480" rIns="144480" bIns="84480" anchor="ctr" anchorCtr="0" compatLnSpc="0">
            <a:noAutofit/>
          </a:bodyPr>
          <a:lstStyle/>
          <a:p>
            <a:pPr hangingPunct="0"/>
            <a:endParaRPr lang="en-US" sz="2400">
              <a:latin typeface="Liberation Sans" pitchFamily="18"/>
              <a:ea typeface="Linux Libertine G" pitchFamily="2"/>
              <a:cs typeface="Linux Libertine G" pitchFamily="2"/>
            </a:endParaRPr>
          </a:p>
        </p:txBody>
      </p:sp>
      <p:sp>
        <p:nvSpPr>
          <p:cNvPr id="14" name="8" descr="Red circle highlighting the hypertext link, &quot;Underbanked Households&quot;">
            <a:extLst>
              <a:ext uri="{FF2B5EF4-FFF2-40B4-BE49-F238E27FC236}">
                <a16:creationId xmlns:a16="http://schemas.microsoft.com/office/drawing/2014/main" id="{EB8A81FB-35F4-1BEE-4502-8A04DE1A709E}"/>
              </a:ext>
            </a:extLst>
          </p:cNvPr>
          <p:cNvSpPr/>
          <p:nvPr/>
        </p:nvSpPr>
        <p:spPr>
          <a:xfrm>
            <a:off x="3749280" y="6061075"/>
            <a:ext cx="1737120" cy="479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>
              <a:alpha val="0"/>
            </a:srgbClr>
          </a:solidFill>
          <a:ln w="36720">
            <a:solidFill>
              <a:srgbClr val="FF0000"/>
            </a:solidFill>
            <a:prstDash val="solid"/>
          </a:ln>
        </p:spPr>
        <p:txBody>
          <a:bodyPr vert="horz" wrap="none" lIns="144480" tIns="84480" rIns="144480" bIns="84480" anchor="ctr" anchorCtr="0" compatLnSpc="0">
            <a:noAutofit/>
          </a:bodyPr>
          <a:lstStyle/>
          <a:p>
            <a:pPr hangingPunct="0"/>
            <a:endParaRPr lang="en-US" sz="2400">
              <a:latin typeface="Liberation Sans" pitchFamily="18"/>
              <a:ea typeface="Linux Libertine G" pitchFamily="2"/>
              <a:cs typeface="Linux Libertine G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DFA58-3A39-B4E9-5178-B58092ECA6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73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59731D-C654-AEB1-F240-EF3267A4A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1E20D5-DA07-0198-1ED1-EB312F8D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05"/>
            <a:ext cx="10515600" cy="378545"/>
          </a:xfrm>
        </p:spPr>
        <p:txBody>
          <a:bodyPr/>
          <a:lstStyle/>
          <a:p>
            <a:r>
              <a:rPr lang="en-US" sz="2400" dirty="0"/>
              <a:t>Plenty of Content Can be Styled Away for Printing - Example 1 After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3A037-8476-D207-EEB0-B8D940A39F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12" t="-1905" r="2002" b="1"/>
          <a:stretch/>
        </p:blipFill>
        <p:spPr>
          <a:xfrm>
            <a:off x="326753" y="991240"/>
            <a:ext cx="11538491" cy="58667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694EF-E914-A89E-11FF-290F54B29C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97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564915-2B20-A7E3-D28B-C033DAE55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39EE049-3429-DC50-8A86-FD88143E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05"/>
            <a:ext cx="11390376" cy="378545"/>
          </a:xfrm>
        </p:spPr>
        <p:txBody>
          <a:bodyPr/>
          <a:lstStyle/>
          <a:p>
            <a:r>
              <a:rPr lang="en-US" sz="2400" dirty="0"/>
              <a:t>Plenty of Content Can be Styled Away for Printing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Noto Sans"/>
              </a:rPr>
              <a:t> - Example 2 Before</a:t>
            </a:r>
            <a:endParaRPr lang="en-US" sz="2400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1943AC-FE95-9720-AB85-6C45802C53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9" r="2209" b="15469"/>
          <a:stretch/>
        </p:blipFill>
        <p:spPr>
          <a:xfrm>
            <a:off x="480" y="1060889"/>
            <a:ext cx="12191520" cy="57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88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CB796-A05A-0825-BEF3-BFAAC4D61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570E8C8-FEE9-29D1-FCCC-3D72EF36A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F65556E-65A0-1906-8D7D-8B3BCB2F7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05"/>
            <a:ext cx="11390376" cy="378545"/>
          </a:xfrm>
        </p:spPr>
        <p:txBody>
          <a:bodyPr/>
          <a:lstStyle/>
          <a:p>
            <a:r>
              <a:rPr lang="en-US" sz="2400" dirty="0"/>
              <a:t>Plenty of Content Can be Styled Away for Printing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Noto Sans"/>
              </a:rPr>
              <a:t> - Example 2 After</a:t>
            </a:r>
            <a:endParaRPr lang="en-US" sz="24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EDE12A-546A-9929-495D-FD1E206614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8" t="3489" r="2754" b="1774"/>
          <a:stretch/>
        </p:blipFill>
        <p:spPr>
          <a:xfrm>
            <a:off x="0" y="1068081"/>
            <a:ext cx="12192000" cy="578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89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5A20C7-3EB9-0219-37BB-886CD23B8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7C0992-E8EB-214D-3EBF-D79F74DB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7405"/>
            <a:ext cx="11614417" cy="710944"/>
          </a:xfrm>
        </p:spPr>
        <p:txBody>
          <a:bodyPr/>
          <a:lstStyle/>
          <a:p>
            <a:r>
              <a:rPr lang="en-US" sz="2400" dirty="0"/>
              <a:t>Plenty of Content Can be Styled Away for Printing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Noto Sans"/>
              </a:rPr>
              <a:t> - Example 2 After (Continued)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4DA16-00E1-A8B3-516B-B0F2395A0A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6" t="-1699" r="2326" b="-2175"/>
          <a:stretch/>
        </p:blipFill>
        <p:spPr>
          <a:xfrm>
            <a:off x="0" y="975873"/>
            <a:ext cx="12192000" cy="63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5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35166C-B1EF-1C7D-AAD8-5572280209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C9CD43A-BC05-7284-7018-CE5FF70F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05"/>
            <a:ext cx="10515600" cy="378545"/>
          </a:xfrm>
        </p:spPr>
        <p:txBody>
          <a:bodyPr/>
          <a:lstStyle/>
          <a:p>
            <a:r>
              <a:rPr lang="en-US" sz="2400" dirty="0"/>
              <a:t>Plenty of Content Can be Styled Away for Printing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Noto Sans"/>
              </a:rPr>
              <a:t> - Example 3 Before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07A2A-92C5-4D92-74AC-5ACA422328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45" r="10369" b="15843"/>
          <a:stretch/>
        </p:blipFill>
        <p:spPr>
          <a:xfrm>
            <a:off x="0" y="1086521"/>
            <a:ext cx="12192000" cy="57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F1B18F-71A1-AA9E-3357-2D019371E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D838A33-4F19-B4B8-F3F5-5B9B1D06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05"/>
            <a:ext cx="10515600" cy="378545"/>
          </a:xfrm>
        </p:spPr>
        <p:txBody>
          <a:bodyPr/>
          <a:lstStyle/>
          <a:p>
            <a:r>
              <a:rPr lang="en-US" sz="2400" dirty="0"/>
              <a:t>Plenty of Content Can be Styled Away for Printing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Noto Sans"/>
              </a:rPr>
              <a:t> - Example 3 After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63F30-A44E-1B1F-3F49-91C0C9DCC7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7"/>
          <a:stretch/>
        </p:blipFill>
        <p:spPr>
          <a:xfrm>
            <a:off x="0" y="1083448"/>
            <a:ext cx="12200751" cy="94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8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D2F0F-DB68-1978-394E-A38155011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F1714-8436-DA3C-0FF4-796846AA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There a Sample Decision Tree?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C07BCB-4862-7F60-88AF-8AF6345B6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/>
              <a:t>Is the content primarily text-based and simple in structure?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b="1" dirty="0"/>
              <a:t>Yes → HTML </a:t>
            </a:r>
            <a:r>
              <a:rPr lang="en-US" sz="1800" dirty="0"/>
              <a:t>is ideal for text-heavy content that’s meant to be read on the web. It’s easily accessible, adaptable to different screen sizes, and more SEO-friendly.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b="1" dirty="0"/>
              <a:t>No</a:t>
            </a:r>
            <a:r>
              <a:rPr lang="en-US" sz="1800" dirty="0"/>
              <a:t> </a:t>
            </a:r>
            <a:r>
              <a:rPr lang="en-US" sz="1800" b="1" dirty="0"/>
              <a:t>→</a:t>
            </a:r>
            <a:r>
              <a:rPr lang="en-US" sz="1800" dirty="0"/>
              <a:t> </a:t>
            </a:r>
            <a:r>
              <a:rPr lang="en-US" sz="1800" b="1" dirty="0"/>
              <a:t>PDF </a:t>
            </a:r>
            <a:r>
              <a:rPr lang="en-US" sz="1800" dirty="0"/>
              <a:t>may be ideal for longer documents. Go to the next question.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/>
              <a:t>Does the content require a fixed layout or complex formatting (e.g., graphics, tables, forms, specific fonts)?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b="1" dirty="0"/>
              <a:t>Yes</a:t>
            </a:r>
            <a:r>
              <a:rPr lang="en-US" sz="1800" dirty="0"/>
              <a:t> </a:t>
            </a:r>
            <a:r>
              <a:rPr lang="en-US" sz="1800" b="1" dirty="0"/>
              <a:t>→</a:t>
            </a:r>
            <a:r>
              <a:rPr lang="en-US" sz="1800" dirty="0"/>
              <a:t> Either format could be suitable depending on other factors. PDF is best for content where the visual layout is important, such as forms*, reports, brochures, and print-ready documents. It preserves the original formatting across devices. (*Forms alone should not result in a PDF file. Perhaps PDF is an alternate version?)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b="1" dirty="0"/>
              <a:t>No</a:t>
            </a:r>
            <a:r>
              <a:rPr lang="en-US" sz="1800" dirty="0"/>
              <a:t> </a:t>
            </a:r>
            <a:r>
              <a:rPr lang="en-US" sz="1800" b="1" dirty="0"/>
              <a:t>→</a:t>
            </a:r>
            <a:r>
              <a:rPr lang="en-US" sz="1800" dirty="0"/>
              <a:t> Go to the next question.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/>
              <a:t>Is the document intended for printing or offline use?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b="1" dirty="0"/>
              <a:t>Yes</a:t>
            </a:r>
            <a:r>
              <a:rPr lang="en-US" sz="1800" dirty="0"/>
              <a:t> </a:t>
            </a:r>
            <a:r>
              <a:rPr lang="en-US" sz="1800" b="1" dirty="0"/>
              <a:t>→</a:t>
            </a:r>
            <a:r>
              <a:rPr lang="en-US" sz="1800" dirty="0"/>
              <a:t> </a:t>
            </a:r>
            <a:r>
              <a:rPr lang="en-US" sz="1800" b="1" dirty="0"/>
              <a:t>PDF </a:t>
            </a:r>
            <a:r>
              <a:rPr lang="en-US" sz="1800" dirty="0"/>
              <a:t>may be better for documents that will likely be printed, such as </a:t>
            </a:r>
            <a:r>
              <a:rPr lang="en-US" sz="1800" b="1" dirty="0"/>
              <a:t>brochures</a:t>
            </a:r>
            <a:r>
              <a:rPr lang="en-US" sz="1800" dirty="0"/>
              <a:t>, and </a:t>
            </a:r>
            <a:r>
              <a:rPr lang="en-US" sz="1800" b="1" dirty="0"/>
              <a:t>print-ready documents</a:t>
            </a:r>
            <a:r>
              <a:rPr lang="en-US" sz="1800" dirty="0"/>
              <a:t>, or shared offline, as it maintains its structure and format regardless of the device. This exclude information online a print-friendly (minus navigation, only content) version is desired for audience.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b="1" dirty="0"/>
              <a:t>No</a:t>
            </a:r>
            <a:r>
              <a:rPr lang="en-US" sz="1800" dirty="0"/>
              <a:t> </a:t>
            </a:r>
            <a:r>
              <a:rPr lang="en-US" sz="1800" b="1" dirty="0"/>
              <a:t>→ </a:t>
            </a:r>
            <a:r>
              <a:rPr lang="en-US" sz="1800" dirty="0"/>
              <a:t>Go to 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1847296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67C193-B866-1D22-D0F6-FFCEC3B85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EB439-3414-FBDE-929A-738FC04E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There a Sample Decision Tree?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627E-DFE2-7053-77CB-343DC8E8D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en-US" sz="2400" b="1" dirty="0"/>
              <a:t>Is the content meant to be easily searchable, editable, or updated frequently?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b="1" dirty="0"/>
              <a:t>Yes</a:t>
            </a:r>
            <a:r>
              <a:rPr lang="en-US" sz="1800" dirty="0"/>
              <a:t> </a:t>
            </a:r>
            <a:r>
              <a:rPr lang="en-US" sz="1800" b="1" dirty="0"/>
              <a:t>→ HTML </a:t>
            </a:r>
            <a:r>
              <a:rPr lang="en-US" sz="1800" dirty="0"/>
              <a:t>is preferable for content that needs to be interactive, dynamic, frequently updated, version controlled or indexed by search engines.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b="1" dirty="0"/>
              <a:t>No → </a:t>
            </a:r>
            <a:r>
              <a:rPr lang="en-US" sz="1800" dirty="0"/>
              <a:t>Go to the next question.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en-US" sz="2400" b="1" dirty="0"/>
              <a:t>Is accessibility for all users (screen readers, mobile devices, etc.) a key priority?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b="1" u="sng" dirty="0"/>
              <a:t>Yes!</a:t>
            </a:r>
            <a:r>
              <a:rPr lang="en-US" sz="1800" b="1" dirty="0"/>
              <a:t> → HTML </a:t>
            </a:r>
            <a:r>
              <a:rPr lang="en-US" sz="1800" dirty="0"/>
              <a:t>is generally more accessible than document formats such as PDF, Word and PowerPoint, as it can be made </a:t>
            </a:r>
            <a:r>
              <a:rPr lang="en-US" sz="1800" b="1" dirty="0"/>
              <a:t>responsive (mobile-friendly) </a:t>
            </a:r>
            <a:r>
              <a:rPr lang="en-US" sz="1800" dirty="0"/>
              <a:t>and is easier to adapt to assistive technologies. While PDFs can also be made accessible, they require more effort.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b="1" dirty="0"/>
              <a:t>No → </a:t>
            </a:r>
            <a:r>
              <a:rPr lang="en-US" sz="1800" dirty="0"/>
              <a:t>Either format could be suitable depending on other factors.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en-US" sz="2400" b="1" dirty="0"/>
              <a:t>Does the content need to be easily shareable or distributed via download?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b="1" dirty="0"/>
              <a:t>Yes → </a:t>
            </a:r>
            <a:r>
              <a:rPr lang="en-US" sz="1800" dirty="0"/>
              <a:t>Either format could be suitable depending on other factors. </a:t>
            </a:r>
            <a:r>
              <a:rPr lang="en-US" sz="1800" b="1" dirty="0"/>
              <a:t>PDF </a:t>
            </a:r>
            <a:r>
              <a:rPr lang="en-US" sz="1800" dirty="0"/>
              <a:t>have been the ideal format or sharing and distribution, as they can be downloaded and viewed offline, maintaining their format. So can HTML.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1800" b="1" dirty="0"/>
              <a:t>No → HTML</a:t>
            </a:r>
            <a:r>
              <a:rPr lang="en-US" sz="1800" dirty="0"/>
              <a:t> is better suited for content that will remain online and doesn’t need to be downloaded.</a:t>
            </a:r>
          </a:p>
        </p:txBody>
      </p:sp>
    </p:spTree>
    <p:extLst>
      <p:ext uri="{BB962C8B-B14F-4D97-AF65-F5344CB8AC3E}">
        <p14:creationId xmlns:p14="http://schemas.microsoft.com/office/powerpoint/2010/main" val="4132150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F1AADE-3F92-A030-FC8C-5C073D2D9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FBBF4A-746D-3EF6-47EE-3202E03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27737-DA62-1C11-61ED-7EC0B856D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You may notice that some of our references are a tad dated, even “old.” None of this is new. It’s just under-used.  </a:t>
            </a:r>
          </a:p>
          <a:p>
            <a:pPr marL="508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/>
              <a:t>I’ve been using “print” </a:t>
            </a:r>
            <a:r>
              <a:rPr lang="en-US" sz="2200" dirty="0" err="1"/>
              <a:t>css</a:t>
            </a:r>
            <a:r>
              <a:rPr lang="en-US" sz="2200" dirty="0"/>
              <a:t> for decades, but I’d be fibbing if I said I didn’t check references before sharing – or that I haven’t been inspired by the works of others. Here are my sources for this document, with a hat-tip to the authors, who deserve each footnote: 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Designing For Print With CSS</a:t>
            </a:r>
            <a:r>
              <a:rPr lang="en-US" sz="2000" dirty="0"/>
              <a:t>, Rachel Andrew, Smashing Magazine, 2015/01/07  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brief history of CSS until 2016</a:t>
            </a:r>
            <a:r>
              <a:rPr lang="en-US" sz="2000" dirty="0"/>
              <a:t>, Bert Bos, W3C, 2016/12/17 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 Things I Learned About Print Stylesheets From HTML5 Boilerplate</a:t>
            </a:r>
            <a:r>
              <a:rPr lang="en-US" sz="2000" dirty="0"/>
              <a:t>, Joshua Johnson, Design Shack, 2011/11/15 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set up a print style sheet,</a:t>
            </a:r>
            <a:r>
              <a:rPr lang="en-US" sz="2000" dirty="0"/>
              <a:t> Christian Krammer, Smashing Magazine, 2011/11/24  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Print Different</a:t>
            </a:r>
            <a:r>
              <a:rPr lang="en-US" sz="2000" dirty="0"/>
              <a:t>, Eric Meyer, </a:t>
            </a:r>
            <a:r>
              <a:rPr lang="en-US" sz="2000" dirty="0" err="1"/>
              <a:t>Meyerweb</a:t>
            </a:r>
            <a:r>
              <a:rPr lang="en-US" sz="2000" dirty="0"/>
              <a:t>, 2000/01 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Queries Level 3</a:t>
            </a:r>
            <a:r>
              <a:rPr lang="en-US" sz="2000" dirty="0"/>
              <a:t>, W3C Recommendation, 2022/04/05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DA50D-B9AF-C2C5-67B9-A4048F7165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0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2DADAF-F8CD-CDEB-967E-0A47D98EF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40329-85A4-3932-2DC7-0B461138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2F3AD-FE5A-D7A4-5DFA-69DD58F0C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Why doesn’t that need to be a PDF?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there still a place for PDF?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But what about [insert reason]?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there a sample decision tree?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have any real-world examples?</a:t>
            </a:r>
          </a:p>
        </p:txBody>
      </p:sp>
      <p:pic>
        <p:nvPicPr>
          <p:cNvPr id="5" name="Picture 4" descr="PDF document icon">
            <a:extLst>
              <a:ext uri="{FF2B5EF4-FFF2-40B4-BE49-F238E27FC236}">
                <a16:creationId xmlns:a16="http://schemas.microsoft.com/office/drawing/2014/main" id="{B8CB23AD-99C5-4576-A796-FF80E0B24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46888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81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E3B96B-F687-9617-AA09-C8033C8163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966CD-EACA-0811-4EDD-CE95223D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C220-F719-53F5-BE43-29FD7BDC2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1025"/>
            <a:ext cx="11277600" cy="511833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PDFs: A Digital Content Detour | Digital.gov</a:t>
            </a:r>
            <a:r>
              <a:rPr lang="en-US" sz="2400" dirty="0">
                <a:hlinkClick r:id="rId3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Why GOV.UK content should be published in HTML and not PDF</a:t>
            </a:r>
            <a:endParaRPr lang="en-US" sz="2400" dirty="0">
              <a:hlinkClick r:id="rId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PDF: Still Unfit for Human Consumption, 20 Years Later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Create Electronic Signatures | Section508.gov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6054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FB1ED1-7DBF-2FDA-03A6-F3B7EF11B0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D2272-E05A-127B-233B-B401C55A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3341"/>
            <a:ext cx="6599237" cy="5117566"/>
          </a:xfrm>
        </p:spPr>
        <p:txBody>
          <a:bodyPr anchor="ctr"/>
          <a:lstStyle/>
          <a:p>
            <a:pPr algn="ctr"/>
            <a:r>
              <a:rPr lang="en-US" sz="5400" dirty="0">
                <a:solidFill>
                  <a:srgbClr val="006097"/>
                </a:solidFill>
              </a:rPr>
              <a:t>Questions?</a:t>
            </a:r>
          </a:p>
        </p:txBody>
      </p:sp>
      <p:pic>
        <p:nvPicPr>
          <p:cNvPr id="6" name="Picture 5" descr="A group of colorful chat bubbles with question marks&#10;&#10;Description automatically generated">
            <a:extLst>
              <a:ext uri="{FF2B5EF4-FFF2-40B4-BE49-F238E27FC236}">
                <a16:creationId xmlns:a16="http://schemas.microsoft.com/office/drawing/2014/main" id="{7203B6A1-BAE7-2BF0-F3CD-E1378707B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37" y="247914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9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91FE-BC45-0CDA-8C11-48AA528E8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BE136-DB62-C936-BFAE-54C81FEC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1AFD8-90CC-11C6-9500-0743389B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not like PDFs?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66D1C-56AE-7764-B911-09DED4813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We’ve used a smartphone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Our bosses have used smartphones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Our customers use smartphones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They’re a pain to make accessible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Accessibility: good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Pain: bad</a:t>
            </a:r>
          </a:p>
        </p:txBody>
      </p:sp>
      <p:pic>
        <p:nvPicPr>
          <p:cNvPr id="5" name="Picture 4" descr="A hand holding a cell phone">
            <a:extLst>
              <a:ext uri="{FF2B5EF4-FFF2-40B4-BE49-F238E27FC236}">
                <a16:creationId xmlns:a16="http://schemas.microsoft.com/office/drawing/2014/main" id="{9D9FD68B-9D1D-4A8C-C192-5E2EFF7C1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46888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0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5EFAF-9F04-1616-8585-B0C57DE894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D1045-B412-0D8D-3E11-ACA99745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Doesn’t That Need to be a PDF?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F59E8-168A-5A2F-2985-A8C4F1307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503459" cy="4937760"/>
          </a:xfrm>
        </p:spPr>
        <p:txBody>
          <a:bodyPr anchor="ctr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Strengthening Digital Accessibility and the Management of Section 508 of the Rehabilitation Act (M-24-08)</a:t>
            </a:r>
            <a:endParaRPr lang="en-US" dirty="0">
              <a:hlinkClick r:id="rId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Delivering a Digital-First Public Experience (M-23-22)</a:t>
            </a:r>
            <a:r>
              <a:rPr lang="en-US" dirty="0">
                <a:hlinkClick r:id="rId4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21</a:t>
            </a:r>
            <a:r>
              <a:rPr lang="en-US" baseline="30000" dirty="0">
                <a:hlinkClick r:id="rId4"/>
              </a:rPr>
              <a:t>st</a:t>
            </a:r>
            <a:r>
              <a:rPr lang="en-US" dirty="0">
                <a:hlinkClick r:id="rId4"/>
              </a:rPr>
              <a:t> Century Integrated Digital Experience Act (21</a:t>
            </a:r>
            <a:r>
              <a:rPr lang="en-US" baseline="30000" dirty="0">
                <a:hlinkClick r:id="rId4"/>
              </a:rPr>
              <a:t>st</a:t>
            </a:r>
            <a:r>
              <a:rPr lang="en-US" dirty="0">
                <a:hlinkClick r:id="rId4"/>
              </a:rPr>
              <a:t> Century IDEA)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1D35"/>
                </a:solidFill>
                <a:effectLst/>
                <a:hlinkClick r:id="rId6"/>
              </a:rPr>
              <a:t>Connected Government Act of 2018</a:t>
            </a:r>
            <a:endParaRPr lang="en-US" i="0" dirty="0">
              <a:solidFill>
                <a:srgbClr val="001D35"/>
              </a:solidFill>
              <a:effectLst/>
            </a:endParaRPr>
          </a:p>
        </p:txBody>
      </p:sp>
      <p:pic>
        <p:nvPicPr>
          <p:cNvPr id="6" name="Picture 5" descr="A judges gavel">
            <a:extLst>
              <a:ext uri="{FF2B5EF4-FFF2-40B4-BE49-F238E27FC236}">
                <a16:creationId xmlns:a16="http://schemas.microsoft.com/office/drawing/2014/main" id="{2A21782A-9A74-2DCE-4D67-042E6FA85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46888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4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9DD79D-2867-471C-C8ED-E8F02D76F6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7BCB4-C84B-26A5-A2EA-51322B00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  <a:cs typeface="Calibri" panose="020F0502020204030204" pitchFamily="34" charset="0"/>
              </a:rPr>
              <a:t>Is there still a place for PDF?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01676-FEF1-4E21-67C6-DC2D0545C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534195" cy="493776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Yes. They include: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Electronic stamps and signatures, but that depends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Congressionally mandated reports, see </a:t>
            </a:r>
            <a:r>
              <a:rPr lang="en-US" dirty="0">
                <a:hlinkClick r:id="rId3"/>
              </a:rPr>
              <a:t>GPO guidelines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…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C8068-8B37-E089-CB6B-B3778F1B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t="14057" r="17736" b="16623"/>
          <a:stretch/>
        </p:blipFill>
        <p:spPr bwMode="auto">
          <a:xfrm>
            <a:off x="1178221" y="4920496"/>
            <a:ext cx="655320" cy="38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artoon of a person thinking">
            <a:extLst>
              <a:ext uri="{FF2B5EF4-FFF2-40B4-BE49-F238E27FC236}">
                <a16:creationId xmlns:a16="http://schemas.microsoft.com/office/drawing/2014/main" id="{CA80D018-C2C0-559E-E7E0-D29B60EC2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46888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3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D253E5-6C16-CFE0-C818-9CA7424EE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45EFA-3FEA-DF0D-DDEF-81A18503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what about [insert reason]?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2DDCA-3DCC-E5DE-9554-E8B432E0E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Digital signature?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PDFs intended for printing?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Device portability?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Security of content?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That’s our process?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BEB11-97F7-1835-42A8-A99D50DCD42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86292" y="1371600"/>
            <a:ext cx="6148508" cy="4953000"/>
          </a:xfrm>
        </p:spPr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don’t know any better?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Our bosses don’t know any better?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None of our customers use smartphones - </a:t>
            </a:r>
            <a:r>
              <a:rPr lang="en-US" sz="2800" dirty="0"/>
              <a:t>and never will?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“Our users print stuff”?</a:t>
            </a:r>
          </a:p>
        </p:txBody>
      </p:sp>
    </p:spTree>
    <p:extLst>
      <p:ext uri="{BB962C8B-B14F-4D97-AF65-F5344CB8AC3E}">
        <p14:creationId xmlns:p14="http://schemas.microsoft.com/office/powerpoint/2010/main" val="419308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D40014-C2D4-C2C4-9ED8-6262501CF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A6AC716-5FC5-3AD0-EE68-BA64578C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7BB0E-1C6F-BE23-2697-35CF7730D1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DC63C13-3CB5-41DF-87A9-439A56BB01FD}" type="slidenum">
              <a:rPr lang="en-US" smtClean="0"/>
              <a:t>8</a:t>
            </a:fld>
            <a:endParaRPr lang="en-US"/>
          </a:p>
        </p:txBody>
      </p:sp>
      <p:pic>
        <p:nvPicPr>
          <p:cNvPr id="14" name="Content Placeholder 13" descr="Screenshot of a web page with banner, left side navigation, main content in the middle, additional navigation on the right side.">
            <a:extLst>
              <a:ext uri="{FF2B5EF4-FFF2-40B4-BE49-F238E27FC236}">
                <a16:creationId xmlns:a16="http://schemas.microsoft.com/office/drawing/2014/main" id="{233DF8C7-6897-61E2-6D56-A8B03B5CBC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222375" y="1290384"/>
            <a:ext cx="9750425" cy="4914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961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287271-1D4E-81C5-F35D-3B74E4D058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ea typeface="Source Sans Pro SemiBold" panose="020B0603030403020204" pitchFamily="34" charset="0"/>
              </a:rPr>
              <a:t>NONPUBLIC//FDIC BUSINESS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FB226-30B2-2F7C-26ED-CAA6A600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 Page Printed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84D28-FF9D-51D9-DE4E-3C01FC982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213652" cy="4937760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Unnecessary website notice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Logo too big and heading poor contrast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Menu button and TOC nav that don’t 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 real info on page 1</a:t>
            </a:r>
          </a:p>
        </p:txBody>
      </p:sp>
      <p:pic>
        <p:nvPicPr>
          <p:cNvPr id="4" name="Content Placeholder 3" descr="Screenshot of the printed page with problem areas circled.">
            <a:extLst>
              <a:ext uri="{FF2B5EF4-FFF2-40B4-BE49-F238E27FC236}">
                <a16:creationId xmlns:a16="http://schemas.microsoft.com/office/drawing/2014/main" id="{6F78DF02-9A91-CAE7-83AE-F8BFEDB510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096000" y="1145746"/>
            <a:ext cx="4891714" cy="5163614"/>
          </a:xfrm>
          <a:prstGeom prst="rect">
            <a:avLst/>
          </a:prstGeom>
          <a:solidFill>
            <a:schemeClr val="tx1"/>
          </a:solidFill>
          <a:ln>
            <a:solidFill>
              <a:schemeClr val="accent3"/>
            </a:solidFill>
          </a:ln>
          <a:effectLst>
            <a:softEdge rad="1270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4B16D85-7B56-D7C4-67E9-935A60F7C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85860" y="1145746"/>
            <a:ext cx="5056095" cy="8781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4970A6-9C3A-4549-04E2-7851B480A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85860" y="2113109"/>
            <a:ext cx="5056095" cy="114021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D017BE-9654-6AF9-C257-1489B8578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85861" y="3342555"/>
            <a:ext cx="5056095" cy="3198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3668D1-E3BA-162B-B00C-1BD47E2C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03809" y="2023873"/>
            <a:ext cx="694044" cy="44270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Access Board - Light">
  <a:themeElements>
    <a:clrScheme name="Access Board">
      <a:dk1>
        <a:sysClr val="windowText" lastClr="000000"/>
      </a:dk1>
      <a:lt1>
        <a:sysClr val="window" lastClr="FFFFFF"/>
      </a:lt1>
      <a:dk2>
        <a:srgbClr val="162E51"/>
      </a:dk2>
      <a:lt2>
        <a:srgbClr val="CEDDF2"/>
      </a:lt2>
      <a:accent1>
        <a:srgbClr val="8A181A"/>
      </a:accent1>
      <a:accent2>
        <a:srgbClr val="F9DFE0"/>
      </a:accent2>
      <a:accent3>
        <a:srgbClr val="A5A5A5"/>
      </a:accent3>
      <a:accent4>
        <a:srgbClr val="B31F23"/>
      </a:accent4>
      <a:accent5>
        <a:srgbClr val="5B9BD5"/>
      </a:accent5>
      <a:accent6>
        <a:srgbClr val="C2DFFD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ccess Board Template" id="{403AA036-4907-4F96-93FB-01D0BC32A2B5}" vid="{835AF0FB-4291-48BC-BA7B-FF6019FC9EDA}"/>
    </a:ext>
  </a:extLst>
</a:theme>
</file>

<file path=ppt/theme/theme2.xml><?xml version="1.0" encoding="utf-8"?>
<a:theme xmlns:a="http://schemas.openxmlformats.org/drawingml/2006/main" name="Access Board - Dark">
  <a:themeElements>
    <a:clrScheme name="Access Board">
      <a:dk1>
        <a:sysClr val="windowText" lastClr="000000"/>
      </a:dk1>
      <a:lt1>
        <a:sysClr val="window" lastClr="FFFFFF"/>
      </a:lt1>
      <a:dk2>
        <a:srgbClr val="162E51"/>
      </a:dk2>
      <a:lt2>
        <a:srgbClr val="CEDDF2"/>
      </a:lt2>
      <a:accent1>
        <a:srgbClr val="8A181A"/>
      </a:accent1>
      <a:accent2>
        <a:srgbClr val="F9DFE0"/>
      </a:accent2>
      <a:accent3>
        <a:srgbClr val="A5A5A5"/>
      </a:accent3>
      <a:accent4>
        <a:srgbClr val="B31F23"/>
      </a:accent4>
      <a:accent5>
        <a:srgbClr val="5B9BD5"/>
      </a:accent5>
      <a:accent6>
        <a:srgbClr val="C2DFFD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ccess Board Template" id="{403AA036-4907-4F96-93FB-01D0BC32A2B5}" vid="{96896C63-5D7B-4F90-9697-A96C829B89F6}"/>
    </a:ext>
  </a:extLst>
</a:theme>
</file>

<file path=ppt/theme/theme3.xml><?xml version="1.0" encoding="utf-8"?>
<a:theme xmlns:a="http://schemas.openxmlformats.org/drawingml/2006/main" name="Outside Agency">
  <a:themeElements>
    <a:clrScheme name="Access Board">
      <a:dk1>
        <a:sysClr val="windowText" lastClr="000000"/>
      </a:dk1>
      <a:lt1>
        <a:sysClr val="window" lastClr="FFFFFF"/>
      </a:lt1>
      <a:dk2>
        <a:srgbClr val="162E51"/>
      </a:dk2>
      <a:lt2>
        <a:srgbClr val="CEDDF2"/>
      </a:lt2>
      <a:accent1>
        <a:srgbClr val="8A181A"/>
      </a:accent1>
      <a:accent2>
        <a:srgbClr val="F9DFE0"/>
      </a:accent2>
      <a:accent3>
        <a:srgbClr val="A5A5A5"/>
      </a:accent3>
      <a:accent4>
        <a:srgbClr val="B31F23"/>
      </a:accent4>
      <a:accent5>
        <a:srgbClr val="5B9BD5"/>
      </a:accent5>
      <a:accent6>
        <a:srgbClr val="C2DFFD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ccess Board Template" id="{403AA036-4907-4F96-93FB-01D0BC32A2B5}" vid="{F9D5104C-6F58-4194-9337-4E9CDDEF1A85}"/>
    </a:ext>
  </a:extLst>
</a:theme>
</file>

<file path=ppt/theme/theme4.xml><?xml version="1.0" encoding="utf-8"?>
<a:theme xmlns:a="http://schemas.openxmlformats.org/drawingml/2006/main" name="Master Cover Slide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4 Presentation Template" id="{BCCE59DA-ACFE-4A4F-AEDF-0DBD8EF46271}" vid="{69F3C039-08EB-7544-AF62-A511B64AE65D}"/>
    </a:ext>
  </a:extLst>
</a:theme>
</file>

<file path=ppt/theme/theme5.xml><?xml version="1.0" encoding="utf-8"?>
<a:theme xmlns:a="http://schemas.openxmlformats.org/drawingml/2006/main" name="Content Layout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4 Presentation Template" id="{BCCE59DA-ACFE-4A4F-AEDF-0DBD8EF46271}" vid="{68D3D733-4A01-4B4F-AF34-5D1FA7F125DC}"/>
    </a:ext>
  </a:extLst>
</a:theme>
</file>

<file path=ppt/theme/theme6.xml><?xml version="1.0" encoding="utf-8"?>
<a:theme xmlns:a="http://schemas.openxmlformats.org/drawingml/2006/main" name="Breaker Layout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4 Presentation Template" id="{BCCE59DA-ACFE-4A4F-AEDF-0DBD8EF46271}" vid="{95490AE0-B4B9-814A-93FB-09916C8AB86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BEE42F3-7DC3-334E-8662-9DE33C2CCE13}">
  <we:reference id="wa104380955" version="3.16.2.1" store="en-US" storeType="OMEX"/>
  <we:alternateReferences>
    <we:reference id="wa104380955" version="3.16.2.1" store="WA104380955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ABF4527212B419E7605DD6AD88155" ma:contentTypeVersion="18" ma:contentTypeDescription="Create a new document." ma:contentTypeScope="" ma:versionID="17b827a6f0e8c26f673c42e9a15aad54">
  <xsd:schema xmlns:xsd="http://www.w3.org/2001/XMLSchema" xmlns:xs="http://www.w3.org/2001/XMLSchema" xmlns:p="http://schemas.microsoft.com/office/2006/metadata/properties" xmlns:ns1="http://schemas.microsoft.com/sharepoint/v3" xmlns:ns3="09dd7881-3d0c-4f85-ab2e-b545304e280f" xmlns:ns4="132e3cfa-ae54-4f8e-8da9-f9c76703a0a1" targetNamespace="http://schemas.microsoft.com/office/2006/metadata/properties" ma:root="true" ma:fieldsID="6ac0f4565fe859404ab6ccfc16695519" ns1:_="" ns3:_="" ns4:_="">
    <xsd:import namespace="http://schemas.microsoft.com/sharepoint/v3"/>
    <xsd:import namespace="09dd7881-3d0c-4f85-ab2e-b545304e280f"/>
    <xsd:import namespace="132e3cfa-ae54-4f8e-8da9-f9c76703a0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  <xsd:element ref="ns3:MediaServiceLocation" minOccurs="0"/>
                <xsd:element ref="ns3:MediaServiceSystemTag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d7881-3d0c-4f85-ab2e-b545304e28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e3cfa-ae54-4f8e-8da9-f9c76703a0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dd7881-3d0c-4f85-ab2e-b545304e280f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58FE4E5-4526-441A-9BDF-B56A2DAE3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9dd7881-3d0c-4f85-ab2e-b545304e280f"/>
    <ds:schemaRef ds:uri="132e3cfa-ae54-4f8e-8da9-f9c76703a0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4B1D80-0579-46E7-8522-A01C7B5773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4504C5-6958-4AF3-830A-560A651EE01B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sharepoint/v3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132e3cfa-ae54-4f8e-8da9-f9c76703a0a1"/>
    <ds:schemaRef ds:uri="09dd7881-3d0c-4f85-ab2e-b545304e28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 Access Board Template</Template>
  <TotalTime>12332</TotalTime>
  <Words>1646</Words>
  <Application>Microsoft Macintosh PowerPoint</Application>
  <PresentationFormat>Widescreen</PresentationFormat>
  <Paragraphs>231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Aptos</vt:lpstr>
      <vt:lpstr>Arial</vt:lpstr>
      <vt:lpstr>Calibri</vt:lpstr>
      <vt:lpstr>Consolas</vt:lpstr>
      <vt:lpstr>Courier New</vt:lpstr>
      <vt:lpstr>Helvetica Neue</vt:lpstr>
      <vt:lpstr>Liberation Sans</vt:lpstr>
      <vt:lpstr>Noto Sans Symbols</vt:lpstr>
      <vt:lpstr>Source Sans Pro SemiBold</vt:lpstr>
      <vt:lpstr>Wingdings</vt:lpstr>
      <vt:lpstr>Access Board - Light</vt:lpstr>
      <vt:lpstr>Access Board - Dark</vt:lpstr>
      <vt:lpstr>Outside Agency</vt:lpstr>
      <vt:lpstr>Master Cover Slide</vt:lpstr>
      <vt:lpstr>Content Layout</vt:lpstr>
      <vt:lpstr>Breaker Layout</vt:lpstr>
      <vt:lpstr>Annual Interagency Accessibility Forum</vt:lpstr>
      <vt:lpstr>Introductions</vt:lpstr>
      <vt:lpstr>Agenda</vt:lpstr>
      <vt:lpstr>Why do we not like PDFs?</vt:lpstr>
      <vt:lpstr>Why Doesn’t That Need to be a PDF?</vt:lpstr>
      <vt:lpstr>Is there still a place for PDF?</vt:lpstr>
      <vt:lpstr>But what about [insert reason]?</vt:lpstr>
      <vt:lpstr>The Web Page</vt:lpstr>
      <vt:lpstr>The Web Page Printed</vt:lpstr>
      <vt:lpstr>The Web Page Doesn’t Print Nicely</vt:lpstr>
      <vt:lpstr>Let’s Fix the CSS</vt:lpstr>
      <vt:lpstr>Don’t Print Clutter </vt:lpstr>
      <vt:lpstr>Adjust Print Appearance</vt:lpstr>
      <vt:lpstr>More Print CSS </vt:lpstr>
      <vt:lpstr>Much Better!</vt:lpstr>
      <vt:lpstr>Print Preview Tip</vt:lpstr>
      <vt:lpstr>ARIA Accordions Not Ideal</vt:lpstr>
      <vt:lpstr>Use HTML &lt;details&gt; and &lt;summary&gt;</vt:lpstr>
      <vt:lpstr>Use CSS to Style</vt:lpstr>
      <vt:lpstr>Plenty of Content Can be Styled Away for Printing - Example 1 Before</vt:lpstr>
      <vt:lpstr>Plenty of Content Can be Styled Away for Printing - Example 1 After</vt:lpstr>
      <vt:lpstr>Plenty of Content Can be Styled Away for Printing - Example 2 Before</vt:lpstr>
      <vt:lpstr>Plenty of Content Can be Styled Away for Printing - Example 2 After</vt:lpstr>
      <vt:lpstr>Plenty of Content Can be Styled Away for Printing - Example 2 After (Continued)</vt:lpstr>
      <vt:lpstr>Plenty of Content Can be Styled Away for Printing - Example 3 Before</vt:lpstr>
      <vt:lpstr>Plenty of Content Can be Styled Away for Printing - Example 3 After</vt:lpstr>
      <vt:lpstr>Is There a Sample Decision Tree?</vt:lpstr>
      <vt:lpstr>Is There a Sample Decision Tree? (Continued)</vt:lpstr>
      <vt:lpstr>References</vt:lpstr>
      <vt:lpstr>Other Resources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That Doesn’t Need to be a PDF </dc:title>
  <dc:subject/>
  <dc:creator>K. Eng (USAB), L. Gillick (FDIC), and M. Horton (GSA)</dc:creator>
  <cp:keywords/>
  <dc:description/>
  <cp:lastModifiedBy>Michael Horton</cp:lastModifiedBy>
  <cp:revision>79</cp:revision>
  <dcterms:created xsi:type="dcterms:W3CDTF">2024-10-03T17:41:54Z</dcterms:created>
  <dcterms:modified xsi:type="dcterms:W3CDTF">2024-11-13T16:52:53Z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bbef76-9622-4179-ad18-7a6b88e0dc7a_Enabled">
    <vt:lpwstr>true</vt:lpwstr>
  </property>
  <property fmtid="{D5CDD505-2E9C-101B-9397-08002B2CF9AE}" pid="3" name="MSIP_Label_aebbef76-9622-4179-ad18-7a6b88e0dc7a_SetDate">
    <vt:lpwstr>2024-11-04T19:10:38Z</vt:lpwstr>
  </property>
  <property fmtid="{D5CDD505-2E9C-101B-9397-08002B2CF9AE}" pid="4" name="MSIP_Label_aebbef76-9622-4179-ad18-7a6b88e0dc7a_Method">
    <vt:lpwstr>Privileged</vt:lpwstr>
  </property>
  <property fmtid="{D5CDD505-2E9C-101B-9397-08002B2CF9AE}" pid="5" name="MSIP_Label_aebbef76-9622-4179-ad18-7a6b88e0dc7a_Name">
    <vt:lpwstr>aebbef76-9622-4179-ad18-7a6b88e0dc7a</vt:lpwstr>
  </property>
  <property fmtid="{D5CDD505-2E9C-101B-9397-08002B2CF9AE}" pid="6" name="MSIP_Label_aebbef76-9622-4179-ad18-7a6b88e0dc7a_SiteId">
    <vt:lpwstr>26c83bc9-31c1-4d77-a523-0816095aba31</vt:lpwstr>
  </property>
  <property fmtid="{D5CDD505-2E9C-101B-9397-08002B2CF9AE}" pid="7" name="MSIP_Label_aebbef76-9622-4179-ad18-7a6b88e0dc7a_ActionId">
    <vt:lpwstr>1b8c94e6-bd80-4d12-b00a-bc80cfc0d95a</vt:lpwstr>
  </property>
  <property fmtid="{D5CDD505-2E9C-101B-9397-08002B2CF9AE}" pid="8" name="MSIP_Label_aebbef76-9622-4179-ad18-7a6b88e0dc7a_ContentBits">
    <vt:lpwstr>1</vt:lpwstr>
  </property>
  <property fmtid="{D5CDD505-2E9C-101B-9397-08002B2CF9AE}" pid="9" name="ClassificationContentMarkingHeaderLocations">
    <vt:lpwstr>Access Board - Light:8\Access Board - Dark:8\Outside Agency:8</vt:lpwstr>
  </property>
  <property fmtid="{D5CDD505-2E9C-101B-9397-08002B2CF9AE}" pid="10" name="ClassificationContentMarkingHeaderText">
    <vt:lpwstr>NONPUBLIC//FDIC BUSINESS</vt:lpwstr>
  </property>
  <property fmtid="{D5CDD505-2E9C-101B-9397-08002B2CF9AE}" pid="11" name="ContentTypeId">
    <vt:lpwstr>0x010100599ABF4527212B419E7605DD6AD88155</vt:lpwstr>
  </property>
</Properties>
</file>